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7"/>
  </p:notesMasterIdLst>
  <p:sldIdLst>
    <p:sldId id="258" r:id="rId2"/>
    <p:sldId id="259" r:id="rId3"/>
    <p:sldId id="274" r:id="rId4"/>
    <p:sldId id="271" r:id="rId5"/>
    <p:sldId id="260" r:id="rId6"/>
    <p:sldId id="261" r:id="rId7"/>
    <p:sldId id="262" r:id="rId8"/>
    <p:sldId id="263" r:id="rId9"/>
    <p:sldId id="273" r:id="rId10"/>
    <p:sldId id="275" r:id="rId11"/>
    <p:sldId id="264" r:id="rId12"/>
    <p:sldId id="265" r:id="rId13"/>
    <p:sldId id="266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93366F-0EB9-40C7-85A9-9B3C4FC47BFB}">
          <p14:sldIdLst>
            <p14:sldId id="258"/>
            <p14:sldId id="259"/>
            <p14:sldId id="274"/>
            <p14:sldId id="271"/>
            <p14:sldId id="260"/>
            <p14:sldId id="261"/>
            <p14:sldId id="262"/>
            <p14:sldId id="263"/>
            <p14:sldId id="273"/>
            <p14:sldId id="275"/>
            <p14:sldId id="264"/>
            <p14:sldId id="265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94660"/>
  </p:normalViewPr>
  <p:slideViewPr>
    <p:cSldViewPr snapToGrid="0">
      <p:cViewPr varScale="1">
        <p:scale>
          <a:sx n="46" d="100"/>
          <a:sy n="46" d="100"/>
        </p:scale>
        <p:origin x="43" y="8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B7EC-3236-4955-B28E-0CE0DA21E51E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C461-2081-455A-9E73-A313D9D03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56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3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4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30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4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63195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7326568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96461247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 userDrawn="1"/>
        </p:nvSpPr>
        <p:spPr>
          <a:xfrm>
            <a:off x="11402" y="-45720"/>
            <a:ext cx="11672601" cy="6903720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117667" y="3225801"/>
            <a:ext cx="70988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457200" rtl="0">
              <a:spcBef>
                <a:spcPts val="720"/>
              </a:spcBef>
              <a:spcAft>
                <a:spcPts val="0"/>
              </a:spcAft>
              <a:buSzPts val="2400"/>
              <a:buFont typeface="Montserrat"/>
              <a:buChar char="▸"/>
              <a:defRPr sz="2880">
                <a:latin typeface="Montserrat"/>
                <a:ea typeface="Montserrat"/>
                <a:cs typeface="Montserrat"/>
                <a:sym typeface="Montserrat"/>
              </a:defRPr>
            </a:lvl1pPr>
            <a:lvl2pPr marL="1097280" lvl="1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880">
                <a:latin typeface="Montserrat"/>
                <a:ea typeface="Montserrat"/>
                <a:cs typeface="Montserrat"/>
                <a:sym typeface="Montserrat"/>
              </a:defRPr>
            </a:lvl2pPr>
            <a:lvl3pPr marL="1645920" lvl="2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880">
                <a:latin typeface="Montserrat"/>
                <a:ea typeface="Montserrat"/>
                <a:cs typeface="Montserrat"/>
                <a:sym typeface="Montserrat"/>
              </a:defRPr>
            </a:lvl3pPr>
            <a:lvl4pPr marL="2194560" lvl="3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880">
                <a:latin typeface="Montserrat"/>
                <a:ea typeface="Montserrat"/>
                <a:cs typeface="Montserrat"/>
                <a:sym typeface="Montserrat"/>
              </a:defRPr>
            </a:lvl4pPr>
            <a:lvl5pPr marL="2743200" lvl="4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880">
                <a:latin typeface="Montserrat"/>
                <a:ea typeface="Montserrat"/>
                <a:cs typeface="Montserrat"/>
                <a:sym typeface="Montserrat"/>
              </a:defRPr>
            </a:lvl5pPr>
            <a:lvl6pPr marL="3291840" lvl="5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880">
                <a:latin typeface="Montserrat"/>
                <a:ea typeface="Montserrat"/>
                <a:cs typeface="Montserrat"/>
                <a:sym typeface="Montserrat"/>
              </a:defRPr>
            </a:lvl6pPr>
            <a:lvl7pPr marL="3840480" lvl="6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880">
                <a:latin typeface="Montserrat"/>
                <a:ea typeface="Montserrat"/>
                <a:cs typeface="Montserrat"/>
                <a:sym typeface="Montserrat"/>
              </a:defRPr>
            </a:lvl7pPr>
            <a:lvl8pPr marL="4389120" lvl="7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880">
                <a:latin typeface="Montserrat"/>
                <a:ea typeface="Montserrat"/>
                <a:cs typeface="Montserrat"/>
                <a:sym typeface="Montserrat"/>
              </a:defRPr>
            </a:lvl8pPr>
            <a:lvl9pPr marL="4937760" lvl="8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88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11589926" y="2777067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776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48640"/>
            <a:fld id="{00000000-1234-1234-1234-123412341234}" type="slidenum">
              <a:rPr lang="en" smtClean="0"/>
              <a:pPr defTabSz="54864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5512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029471" y="2512133"/>
            <a:ext cx="629066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121333" y="3353834"/>
            <a:ext cx="26516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381000" rtl="0">
              <a:spcBef>
                <a:spcPts val="720"/>
              </a:spcBef>
              <a:spcAft>
                <a:spcPts val="0"/>
              </a:spcAft>
              <a:buSzPts val="1400"/>
              <a:buChar char="▸"/>
              <a:defRPr sz="1680"/>
            </a:lvl1pPr>
            <a:lvl2pPr marL="1097280" lvl="1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2pPr>
            <a:lvl3pPr marL="1645920" lvl="2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3pPr>
            <a:lvl4pPr marL="2194560" lvl="3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4pPr>
            <a:lvl5pPr marL="2743200" lvl="4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5pPr>
            <a:lvl6pPr marL="3291840" lvl="5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6pPr>
            <a:lvl7pPr marL="3840480" lvl="6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7pPr>
            <a:lvl8pPr marL="4389120" lvl="7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8pPr>
            <a:lvl9pPr marL="4937760" lvl="8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908767" y="3353834"/>
            <a:ext cx="26516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381000" rtl="0">
              <a:spcBef>
                <a:spcPts val="720"/>
              </a:spcBef>
              <a:spcAft>
                <a:spcPts val="0"/>
              </a:spcAft>
              <a:buSzPts val="1400"/>
              <a:buChar char="▸"/>
              <a:defRPr sz="1680"/>
            </a:lvl1pPr>
            <a:lvl2pPr marL="1097280" lvl="1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2pPr>
            <a:lvl3pPr marL="1645920" lvl="2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3pPr>
            <a:lvl4pPr marL="2194560" lvl="3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4pPr>
            <a:lvl5pPr marL="2743200" lvl="4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5pPr>
            <a:lvl6pPr marL="3291840" lvl="5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6pPr>
            <a:lvl7pPr marL="3840480" lvl="6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7pPr>
            <a:lvl8pPr marL="4389120" lvl="7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8pPr>
            <a:lvl9pPr marL="4937760" lvl="8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696200" y="3353834"/>
            <a:ext cx="26516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381000" rtl="0">
              <a:spcBef>
                <a:spcPts val="720"/>
              </a:spcBef>
              <a:spcAft>
                <a:spcPts val="0"/>
              </a:spcAft>
              <a:buSzPts val="1400"/>
              <a:buChar char="▸"/>
              <a:defRPr sz="1680"/>
            </a:lvl1pPr>
            <a:lvl2pPr marL="1097280" lvl="1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2pPr>
            <a:lvl3pPr marL="1645920" lvl="2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3pPr>
            <a:lvl4pPr marL="2194560" lvl="3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4pPr>
            <a:lvl5pPr marL="2743200" lvl="4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5pPr>
            <a:lvl6pPr marL="3291840" lvl="5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6pPr>
            <a:lvl7pPr marL="3840480" lvl="6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7pPr>
            <a:lvl8pPr marL="4389120" lvl="7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8pPr>
            <a:lvl9pPr marL="4937760" lvl="8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9pPr>
          </a:lstStyle>
          <a:p>
            <a:endParaRPr/>
          </a:p>
        </p:txBody>
      </p:sp>
      <p:sp>
        <p:nvSpPr>
          <p:cNvPr id="9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334044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48640"/>
            <a:fld id="{00000000-1234-1234-1234-123412341234}" type="slidenum">
              <a:rPr lang="en" smtClean="0"/>
              <a:pPr defTabSz="54864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531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9459263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958980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05604741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270568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3934785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00000000-1234-1234-1234-123412341234}" type="slidenum">
              <a:rPr lang="en" smtClean="0"/>
              <a:pPr defTabSz="54864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646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1821839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6414848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6552-C2FB-48A8-93A3-70ACFA505927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67228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grants@tcf.org.pk" TargetMode="External"/><Relationship Id="rId5" Type="http://schemas.openxmlformats.org/officeDocument/2006/relationships/hyperlink" Target="http://www.tcf.org.pk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BB381F-C820-1F76-F087-95EB252A9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"/>
          <a:stretch/>
        </p:blipFill>
        <p:spPr>
          <a:xfrm>
            <a:off x="3774361" y="0"/>
            <a:ext cx="8417639" cy="6858000"/>
          </a:xfrm>
          <a:prstGeom prst="rect">
            <a:avLst/>
          </a:prstGeom>
        </p:spPr>
      </p:pic>
      <p:sp>
        <p:nvSpPr>
          <p:cNvPr id="11" name="Google Shape;15;p3">
            <a:extLst>
              <a:ext uri="{FF2B5EF4-FFF2-40B4-BE49-F238E27FC236}">
                <a16:creationId xmlns:a16="http://schemas.microsoft.com/office/drawing/2014/main" id="{C33023DD-BE06-20EE-177E-6A6E241B6687}"/>
              </a:ext>
            </a:extLst>
          </p:cNvPr>
          <p:cNvSpPr/>
          <p:nvPr/>
        </p:nvSpPr>
        <p:spPr>
          <a:xfrm>
            <a:off x="609600" y="0"/>
            <a:ext cx="4297680" cy="685800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548640">
              <a:defRPr/>
            </a:pPr>
            <a:endParaRPr lang="en-US" sz="216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405" y="77747"/>
            <a:ext cx="3278318" cy="1111022"/>
            <a:chOff x="122481" y="556673"/>
            <a:chExt cx="3925196" cy="1437492"/>
          </a:xfrm>
        </p:grpSpPr>
        <p:sp>
          <p:nvSpPr>
            <p:cNvPr id="4" name="Rectangle 3"/>
            <p:cNvSpPr/>
            <p:nvPr/>
          </p:nvSpPr>
          <p:spPr>
            <a:xfrm>
              <a:off x="122481" y="595555"/>
              <a:ext cx="3925196" cy="1381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64" y="556673"/>
              <a:ext cx="3789232" cy="14374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0EC60B-A996-C398-FD65-31C80CF4566B}"/>
              </a:ext>
            </a:extLst>
          </p:cNvPr>
          <p:cNvCxnSpPr/>
          <p:nvPr/>
        </p:nvCxnSpPr>
        <p:spPr>
          <a:xfrm>
            <a:off x="419402" y="2774419"/>
            <a:ext cx="3369830" cy="0"/>
          </a:xfrm>
          <a:prstGeom prst="line">
            <a:avLst/>
          </a:prstGeom>
          <a:ln>
            <a:solidFill>
              <a:srgbClr val="8CC1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Google Shape;89;p15">
            <a:extLst>
              <a:ext uri="{FF2B5EF4-FFF2-40B4-BE49-F238E27FC236}">
                <a16:creationId xmlns:a16="http://schemas.microsoft.com/office/drawing/2014/main" id="{5AF6DA79-100B-DF20-A850-7906E00DA352}"/>
              </a:ext>
            </a:extLst>
          </p:cNvPr>
          <p:cNvSpPr txBox="1">
            <a:spLocks/>
          </p:cNvSpPr>
          <p:nvPr/>
        </p:nvSpPr>
        <p:spPr>
          <a:xfrm>
            <a:off x="134582" y="2774419"/>
            <a:ext cx="3925196" cy="1211172"/>
          </a:xfrm>
          <a:prstGeom prst="rect">
            <a:avLst/>
          </a:prstGeom>
        </p:spPr>
        <p:txBody>
          <a:bodyPr spcFirstLastPara="1" wrap="square" lIns="109710" tIns="109710" rIns="109710" bIns="10971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548640"/>
            <a:r>
              <a:rPr lang="en-US" sz="240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(“Awareness”)—Illuminating Lives Through Literacy</a:t>
            </a:r>
            <a:endParaRPr lang="en-US" sz="24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6F058-B9A8-CAA7-DDC2-CEBF9174D6F6}"/>
              </a:ext>
            </a:extLst>
          </p:cNvPr>
          <p:cNvCxnSpPr/>
          <p:nvPr/>
        </p:nvCxnSpPr>
        <p:spPr>
          <a:xfrm>
            <a:off x="412265" y="4045678"/>
            <a:ext cx="3369830" cy="0"/>
          </a:xfrm>
          <a:prstGeom prst="line">
            <a:avLst/>
          </a:prstGeom>
          <a:ln>
            <a:solidFill>
              <a:srgbClr val="8CC1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4723">
            <a:extLst>
              <a:ext uri="{FF2B5EF4-FFF2-40B4-BE49-F238E27FC236}">
                <a16:creationId xmlns:a16="http://schemas.microsoft.com/office/drawing/2014/main" id="{B60625B2-DF46-1980-9666-EFD29DA92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3091"/>
            <a:ext cx="47726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54864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Head Office: Plot No. 20, </a:t>
            </a:r>
            <a:r>
              <a:rPr lang="en-US" sz="120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Sector </a:t>
            </a: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14,  </a:t>
            </a:r>
            <a:r>
              <a:rPr lang="en-US" sz="1200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Korangi</a:t>
            </a: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Industrial Area, Karachi </a:t>
            </a:r>
            <a:r>
              <a:rPr lang="nn-NO" sz="120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UAN </a:t>
            </a: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No.: +92-21-111-823-823 </a:t>
            </a:r>
          </a:p>
          <a:p>
            <a:pPr defTabSz="548640">
              <a:lnSpc>
                <a:spcPct val="125000"/>
              </a:lnSpc>
              <a:spcBef>
                <a:spcPct val="0"/>
              </a:spcBef>
              <a:buNone/>
            </a:pP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Website: </a:t>
            </a: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5"/>
              </a:rPr>
              <a:t>www.tcf.org.pk</a:t>
            </a: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|</a:t>
            </a:r>
            <a:r>
              <a:rPr lang="nn-NO" sz="120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Email: </a:t>
            </a: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6"/>
              </a:rPr>
              <a:t>grants@tcf.org.pk</a:t>
            </a: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defTabSz="548640">
              <a:lnSpc>
                <a:spcPct val="125000"/>
              </a:lnSpc>
              <a:spcBef>
                <a:spcPct val="0"/>
              </a:spcBef>
              <a:buNone/>
            </a:pP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Pakistan Registered Charity No. 0037144  | Company No. K-06597</a:t>
            </a:r>
          </a:p>
        </p:txBody>
      </p:sp>
    </p:spTree>
    <p:extLst>
      <p:ext uri="{BB962C8B-B14F-4D97-AF65-F5344CB8AC3E}">
        <p14:creationId xmlns:p14="http://schemas.microsoft.com/office/powerpoint/2010/main" val="4459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Support for </a:t>
            </a:r>
            <a:r>
              <a:rPr lang="en-US" sz="2400" b="1" kern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2023–24</a:t>
            </a:r>
            <a:endParaRPr lang="en-US" sz="24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8" name="Rectangle 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62001" y="1417320"/>
            <a:ext cx="909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female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literacy program at TCF needs your help!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is run solely through donations and sponsorships. Your help is needed to eradicate illiteracy from Pakistan. </a:t>
            </a:r>
          </a:p>
          <a:p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literacy center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classroom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has the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capacity to enroll up to 20 learners. Support will cover the cost of books, stationery, teacher training, operations and monitoring and evaluation.</a:t>
            </a:r>
          </a:p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-----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Sponsorship Packages: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15,000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USD: 95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Centers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enrollment capacity of 1,900 learners </a:t>
            </a:r>
          </a:p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50,000 USD: 316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Centers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enrollment capacity of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6,320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learners</a:t>
            </a:r>
            <a:endParaRPr lang="en-US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100,000 USD: 632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Centers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with enrollment capacity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12,640 learners</a:t>
            </a:r>
          </a:p>
          <a:p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Progress Reports:</a:t>
            </a:r>
          </a:p>
          <a:p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year-end report (covering activities of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July 2023 to June 2024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would be submitted in 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August 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2024</a:t>
            </a:r>
            <a:r>
              <a:rPr lang="en-US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2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BB381F-C820-1F76-F087-95EB252A9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70" y="0"/>
            <a:ext cx="10274634" cy="6858000"/>
          </a:xfrm>
          <a:prstGeom prst="rect">
            <a:avLst/>
          </a:prstGeom>
        </p:spPr>
      </p:pic>
      <p:sp>
        <p:nvSpPr>
          <p:cNvPr id="10" name="Google Shape;15;p3">
            <a:extLst>
              <a:ext uri="{FF2B5EF4-FFF2-40B4-BE49-F238E27FC236}">
                <a16:creationId xmlns:a16="http://schemas.microsoft.com/office/drawing/2014/main" id="{C33023DD-BE06-20EE-177E-6A6E241B6687}"/>
              </a:ext>
            </a:extLst>
          </p:cNvPr>
          <p:cNvSpPr/>
          <p:nvPr/>
        </p:nvSpPr>
        <p:spPr>
          <a:xfrm>
            <a:off x="609600" y="0"/>
            <a:ext cx="4297680" cy="685800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548640">
              <a:defRPr/>
            </a:pPr>
            <a:endParaRPr lang="en-US" sz="216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Google Shape;111;p17">
            <a:extLst>
              <a:ext uri="{FF2B5EF4-FFF2-40B4-BE49-F238E27FC236}">
                <a16:creationId xmlns:a16="http://schemas.microsoft.com/office/drawing/2014/main" id="{CAD1A29A-B55C-951B-F0E6-87BC079E1CC0}"/>
              </a:ext>
            </a:extLst>
          </p:cNvPr>
          <p:cNvSpPr txBox="1">
            <a:spLocks/>
          </p:cNvSpPr>
          <p:nvPr/>
        </p:nvSpPr>
        <p:spPr>
          <a:xfrm>
            <a:off x="340290" y="5416503"/>
            <a:ext cx="3650685" cy="96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548640"/>
            <a:r>
              <a:rPr lang="en-US" sz="240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About The Citizens Foundation</a:t>
            </a:r>
            <a:endParaRPr lang="en-US" sz="2400" dirty="0">
              <a:solidFill>
                <a:srgbClr val="0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3405" y="77747"/>
            <a:ext cx="3278318" cy="1111022"/>
            <a:chOff x="122481" y="556673"/>
            <a:chExt cx="3925196" cy="1437492"/>
          </a:xfrm>
        </p:grpSpPr>
        <p:sp>
          <p:nvSpPr>
            <p:cNvPr id="12" name="Rectangle 11"/>
            <p:cNvSpPr/>
            <p:nvPr/>
          </p:nvSpPr>
          <p:spPr>
            <a:xfrm>
              <a:off x="122481" y="595555"/>
              <a:ext cx="3925196" cy="1381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64" y="556673"/>
              <a:ext cx="3789232" cy="14374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6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0"/>
          <p:cNvSpPr>
            <a:spLocks/>
          </p:cNvSpPr>
          <p:nvPr/>
        </p:nvSpPr>
        <p:spPr bwMode="auto">
          <a:xfrm rot="5400000" flipH="1">
            <a:off x="3460637" y="2684156"/>
            <a:ext cx="1649063" cy="1649063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FD971F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reeform 68"/>
          <p:cNvSpPr>
            <a:spLocks/>
          </p:cNvSpPr>
          <p:nvPr/>
        </p:nvSpPr>
        <p:spPr bwMode="auto">
          <a:xfrm>
            <a:off x="4916539" y="1171425"/>
            <a:ext cx="823742" cy="1705928"/>
          </a:xfrm>
          <a:custGeom>
            <a:avLst/>
            <a:gdLst>
              <a:gd name="T0" fmla="*/ 1 w 1566"/>
              <a:gd name="T1" fmla="*/ 1621 h 3134"/>
              <a:gd name="T2" fmla="*/ 32 w 1566"/>
              <a:gd name="T3" fmla="*/ 1888 h 3134"/>
              <a:gd name="T4" fmla="*/ 170 w 1566"/>
              <a:gd name="T5" fmla="*/ 2278 h 3134"/>
              <a:gd name="T6" fmla="*/ 399 w 1566"/>
              <a:gd name="T7" fmla="*/ 2613 h 3134"/>
              <a:gd name="T8" fmla="*/ 707 w 1566"/>
              <a:gd name="T9" fmla="*/ 2878 h 3134"/>
              <a:gd name="T10" fmla="*/ 795 w 1566"/>
              <a:gd name="T11" fmla="*/ 2931 h 3134"/>
              <a:gd name="T12" fmla="*/ 953 w 1566"/>
              <a:gd name="T13" fmla="*/ 3008 h 3134"/>
              <a:gd name="T14" fmla="*/ 1162 w 1566"/>
              <a:gd name="T15" fmla="*/ 3082 h 3134"/>
              <a:gd name="T16" fmla="*/ 1458 w 1566"/>
              <a:gd name="T17" fmla="*/ 3131 h 3134"/>
              <a:gd name="T18" fmla="*/ 1552 w 1566"/>
              <a:gd name="T19" fmla="*/ 3134 h 3134"/>
              <a:gd name="T20" fmla="*/ 1566 w 1566"/>
              <a:gd name="T21" fmla="*/ 2728 h 3134"/>
              <a:gd name="T22" fmla="*/ 1536 w 1566"/>
              <a:gd name="T23" fmla="*/ 2726 h 3134"/>
              <a:gd name="T24" fmla="*/ 1535 w 1566"/>
              <a:gd name="T25" fmla="*/ 2726 h 3134"/>
              <a:gd name="T26" fmla="*/ 1357 w 1566"/>
              <a:gd name="T27" fmla="*/ 2709 h 3134"/>
              <a:gd name="T28" fmla="*/ 1136 w 1566"/>
              <a:gd name="T29" fmla="*/ 2644 h 3134"/>
              <a:gd name="T30" fmla="*/ 934 w 1566"/>
              <a:gd name="T31" fmla="*/ 2539 h 3134"/>
              <a:gd name="T32" fmla="*/ 759 w 1566"/>
              <a:gd name="T33" fmla="*/ 2398 h 3134"/>
              <a:gd name="T34" fmla="*/ 613 w 1566"/>
              <a:gd name="T35" fmla="*/ 2227 h 3134"/>
              <a:gd name="T36" fmla="*/ 502 w 1566"/>
              <a:gd name="T37" fmla="*/ 2029 h 3134"/>
              <a:gd name="T38" fmla="*/ 432 w 1566"/>
              <a:gd name="T39" fmla="*/ 1810 h 3134"/>
              <a:gd name="T40" fmla="*/ 406 w 1566"/>
              <a:gd name="T41" fmla="*/ 1574 h 3134"/>
              <a:gd name="T42" fmla="*/ 412 w 1566"/>
              <a:gd name="T43" fmla="*/ 1456 h 3134"/>
              <a:gd name="T44" fmla="*/ 453 w 1566"/>
              <a:gd name="T45" fmla="*/ 1242 h 3134"/>
              <a:gd name="T46" fmla="*/ 533 w 1566"/>
              <a:gd name="T47" fmla="*/ 1043 h 3134"/>
              <a:gd name="T48" fmla="*/ 646 w 1566"/>
              <a:gd name="T49" fmla="*/ 863 h 3134"/>
              <a:gd name="T50" fmla="*/ 789 w 1566"/>
              <a:gd name="T51" fmla="*/ 708 h 3134"/>
              <a:gd name="T52" fmla="*/ 959 w 1566"/>
              <a:gd name="T53" fmla="*/ 580 h 3134"/>
              <a:gd name="T54" fmla="*/ 1149 w 1566"/>
              <a:gd name="T55" fmla="*/ 485 h 3134"/>
              <a:gd name="T56" fmla="*/ 1357 w 1566"/>
              <a:gd name="T57" fmla="*/ 424 h 3134"/>
              <a:gd name="T58" fmla="*/ 1523 w 1566"/>
              <a:gd name="T59" fmla="*/ 407 h 3134"/>
              <a:gd name="T60" fmla="*/ 1566 w 1566"/>
              <a:gd name="T61" fmla="*/ 407 h 3134"/>
              <a:gd name="T62" fmla="*/ 1486 w 1566"/>
              <a:gd name="T63" fmla="*/ 1 h 3134"/>
              <a:gd name="T64" fmla="*/ 1175 w 1566"/>
              <a:gd name="T65" fmla="*/ 49 h 3134"/>
              <a:gd name="T66" fmla="*/ 887 w 1566"/>
              <a:gd name="T67" fmla="*/ 154 h 3134"/>
              <a:gd name="T68" fmla="*/ 629 w 1566"/>
              <a:gd name="T69" fmla="*/ 312 h 3134"/>
              <a:gd name="T70" fmla="*/ 406 w 1566"/>
              <a:gd name="T71" fmla="*/ 514 h 3134"/>
              <a:gd name="T72" fmla="*/ 226 w 1566"/>
              <a:gd name="T73" fmla="*/ 755 h 3134"/>
              <a:gd name="T74" fmla="*/ 95 w 1566"/>
              <a:gd name="T75" fmla="*/ 1029 h 3134"/>
              <a:gd name="T76" fmla="*/ 17 w 1566"/>
              <a:gd name="T77" fmla="*/ 1329 h 3134"/>
              <a:gd name="T78" fmla="*/ 0 w 1566"/>
              <a:gd name="T79" fmla="*/ 1567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6" h="3134">
                <a:moveTo>
                  <a:pt x="0" y="1567"/>
                </a:moveTo>
                <a:lnTo>
                  <a:pt x="1" y="1621"/>
                </a:lnTo>
                <a:lnTo>
                  <a:pt x="9" y="1729"/>
                </a:lnTo>
                <a:lnTo>
                  <a:pt x="32" y="1888"/>
                </a:lnTo>
                <a:lnTo>
                  <a:pt x="88" y="2089"/>
                </a:lnTo>
                <a:lnTo>
                  <a:pt x="170" y="2278"/>
                </a:lnTo>
                <a:lnTo>
                  <a:pt x="274" y="2453"/>
                </a:lnTo>
                <a:lnTo>
                  <a:pt x="399" y="2613"/>
                </a:lnTo>
                <a:lnTo>
                  <a:pt x="544" y="2755"/>
                </a:lnTo>
                <a:lnTo>
                  <a:pt x="707" y="2878"/>
                </a:lnTo>
                <a:lnTo>
                  <a:pt x="795" y="2931"/>
                </a:lnTo>
                <a:lnTo>
                  <a:pt x="795" y="2931"/>
                </a:lnTo>
                <a:lnTo>
                  <a:pt x="872" y="2972"/>
                </a:lnTo>
                <a:lnTo>
                  <a:pt x="953" y="3008"/>
                </a:lnTo>
                <a:lnTo>
                  <a:pt x="1021" y="3036"/>
                </a:lnTo>
                <a:lnTo>
                  <a:pt x="1162" y="3082"/>
                </a:lnTo>
                <a:lnTo>
                  <a:pt x="1307" y="3113"/>
                </a:lnTo>
                <a:lnTo>
                  <a:pt x="1458" y="3131"/>
                </a:lnTo>
                <a:lnTo>
                  <a:pt x="1536" y="3134"/>
                </a:lnTo>
                <a:lnTo>
                  <a:pt x="1552" y="3134"/>
                </a:lnTo>
                <a:lnTo>
                  <a:pt x="1566" y="3134"/>
                </a:lnTo>
                <a:lnTo>
                  <a:pt x="1566" y="2728"/>
                </a:lnTo>
                <a:lnTo>
                  <a:pt x="1550" y="2728"/>
                </a:lnTo>
                <a:lnTo>
                  <a:pt x="1536" y="2726"/>
                </a:lnTo>
                <a:lnTo>
                  <a:pt x="1536" y="2726"/>
                </a:lnTo>
                <a:lnTo>
                  <a:pt x="1535" y="2726"/>
                </a:lnTo>
                <a:lnTo>
                  <a:pt x="1476" y="2725"/>
                </a:lnTo>
                <a:lnTo>
                  <a:pt x="1357" y="2709"/>
                </a:lnTo>
                <a:lnTo>
                  <a:pt x="1244" y="2682"/>
                </a:lnTo>
                <a:lnTo>
                  <a:pt x="1136" y="2644"/>
                </a:lnTo>
                <a:lnTo>
                  <a:pt x="1032" y="2597"/>
                </a:lnTo>
                <a:lnTo>
                  <a:pt x="934" y="2539"/>
                </a:lnTo>
                <a:lnTo>
                  <a:pt x="842" y="2473"/>
                </a:lnTo>
                <a:lnTo>
                  <a:pt x="759" y="2398"/>
                </a:lnTo>
                <a:lnTo>
                  <a:pt x="681" y="2316"/>
                </a:lnTo>
                <a:lnTo>
                  <a:pt x="613" y="2227"/>
                </a:lnTo>
                <a:lnTo>
                  <a:pt x="553" y="2131"/>
                </a:lnTo>
                <a:lnTo>
                  <a:pt x="502" y="2029"/>
                </a:lnTo>
                <a:lnTo>
                  <a:pt x="462" y="1922"/>
                </a:lnTo>
                <a:lnTo>
                  <a:pt x="432" y="1810"/>
                </a:lnTo>
                <a:lnTo>
                  <a:pt x="413" y="1693"/>
                </a:lnTo>
                <a:lnTo>
                  <a:pt x="406" y="1574"/>
                </a:lnTo>
                <a:lnTo>
                  <a:pt x="409" y="1512"/>
                </a:lnTo>
                <a:lnTo>
                  <a:pt x="412" y="1456"/>
                </a:lnTo>
                <a:lnTo>
                  <a:pt x="428" y="1347"/>
                </a:lnTo>
                <a:lnTo>
                  <a:pt x="453" y="1242"/>
                </a:lnTo>
                <a:lnTo>
                  <a:pt x="488" y="1139"/>
                </a:lnTo>
                <a:lnTo>
                  <a:pt x="533" y="1043"/>
                </a:lnTo>
                <a:lnTo>
                  <a:pt x="586" y="950"/>
                </a:lnTo>
                <a:lnTo>
                  <a:pt x="646" y="863"/>
                </a:lnTo>
                <a:lnTo>
                  <a:pt x="714" y="783"/>
                </a:lnTo>
                <a:lnTo>
                  <a:pt x="789" y="708"/>
                </a:lnTo>
                <a:lnTo>
                  <a:pt x="871" y="640"/>
                </a:lnTo>
                <a:lnTo>
                  <a:pt x="959" y="580"/>
                </a:lnTo>
                <a:lnTo>
                  <a:pt x="1051" y="528"/>
                </a:lnTo>
                <a:lnTo>
                  <a:pt x="1149" y="485"/>
                </a:lnTo>
                <a:lnTo>
                  <a:pt x="1251" y="450"/>
                </a:lnTo>
                <a:lnTo>
                  <a:pt x="1357" y="424"/>
                </a:lnTo>
                <a:lnTo>
                  <a:pt x="1467" y="410"/>
                </a:lnTo>
                <a:lnTo>
                  <a:pt x="1523" y="407"/>
                </a:lnTo>
                <a:lnTo>
                  <a:pt x="1545" y="407"/>
                </a:lnTo>
                <a:lnTo>
                  <a:pt x="1566" y="407"/>
                </a:lnTo>
                <a:lnTo>
                  <a:pt x="1566" y="0"/>
                </a:lnTo>
                <a:lnTo>
                  <a:pt x="1486" y="1"/>
                </a:lnTo>
                <a:lnTo>
                  <a:pt x="1327" y="17"/>
                </a:lnTo>
                <a:lnTo>
                  <a:pt x="1175" y="49"/>
                </a:lnTo>
                <a:lnTo>
                  <a:pt x="1028" y="95"/>
                </a:lnTo>
                <a:lnTo>
                  <a:pt x="887" y="154"/>
                </a:lnTo>
                <a:lnTo>
                  <a:pt x="754" y="227"/>
                </a:lnTo>
                <a:lnTo>
                  <a:pt x="629" y="312"/>
                </a:lnTo>
                <a:lnTo>
                  <a:pt x="512" y="407"/>
                </a:lnTo>
                <a:lnTo>
                  <a:pt x="406" y="514"/>
                </a:lnTo>
                <a:lnTo>
                  <a:pt x="311" y="630"/>
                </a:lnTo>
                <a:lnTo>
                  <a:pt x="226" y="755"/>
                </a:lnTo>
                <a:lnTo>
                  <a:pt x="154" y="889"/>
                </a:lnTo>
                <a:lnTo>
                  <a:pt x="95" y="1029"/>
                </a:lnTo>
                <a:lnTo>
                  <a:pt x="49" y="1175"/>
                </a:lnTo>
                <a:lnTo>
                  <a:pt x="17" y="1329"/>
                </a:lnTo>
                <a:lnTo>
                  <a:pt x="1" y="1486"/>
                </a:lnTo>
                <a:lnTo>
                  <a:pt x="0" y="1567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70"/>
          <p:cNvSpPr>
            <a:spLocks/>
          </p:cNvSpPr>
          <p:nvPr/>
        </p:nvSpPr>
        <p:spPr bwMode="auto">
          <a:xfrm>
            <a:off x="4899821" y="2666108"/>
            <a:ext cx="1649063" cy="1649063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D3D73D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9" descr="raise-hand.png"/>
          <p:cNvPicPr>
            <a:picLocks noChangeAspect="1"/>
          </p:cNvPicPr>
          <p:nvPr/>
        </p:nvPicPr>
        <p:blipFill>
          <a:blip r:embed="rId2" cstate="email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155" y="1594761"/>
            <a:ext cx="821051" cy="8210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46347" y="1647735"/>
            <a:ext cx="1969406" cy="7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93776"/>
            <a:r>
              <a:rPr lang="en-US" sz="2592" b="1" dirty="0" smtClean="0">
                <a:solidFill>
                  <a:srgbClr val="8CC14F"/>
                </a:solidFill>
                <a:latin typeface="Tahoma"/>
                <a:cs typeface="Tahoma"/>
              </a:rPr>
              <a:t>286,000</a:t>
            </a:r>
            <a:endParaRPr lang="en-US" sz="2592" b="1" dirty="0">
              <a:solidFill>
                <a:srgbClr val="8CC14F"/>
              </a:solidFill>
              <a:latin typeface="Tahoma"/>
              <a:cs typeface="Tahoma"/>
            </a:endParaRPr>
          </a:p>
          <a:p>
            <a:pPr algn="r" defTabSz="493776"/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Students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6152" y="4382967"/>
            <a:ext cx="2139696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76">
              <a:lnSpc>
                <a:spcPct val="80000"/>
              </a:lnSpc>
            </a:pPr>
            <a:r>
              <a:rPr lang="en-US" sz="2592" b="1" dirty="0" smtClean="0">
                <a:solidFill>
                  <a:srgbClr val="8CC14F"/>
                </a:solidFill>
                <a:latin typeface="Tahoma"/>
                <a:cs typeface="Tahoma"/>
              </a:rPr>
              <a:t>174,000</a:t>
            </a:r>
            <a:endParaRPr lang="en-US" sz="2592" b="1" dirty="0">
              <a:solidFill>
                <a:srgbClr val="8CC14F"/>
              </a:solidFill>
              <a:latin typeface="Tahoma"/>
              <a:cs typeface="Tahoma"/>
            </a:endParaRPr>
          </a:p>
          <a:p>
            <a:pPr defTabSz="493776">
              <a:lnSpc>
                <a:spcPct val="80000"/>
              </a:lnSpc>
            </a:pPr>
            <a:r>
              <a:rPr lang="en-US" sz="1944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Women and girls </a:t>
            </a: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empowered through </a:t>
            </a:r>
            <a:r>
              <a:rPr lang="en-US" sz="1944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Aagahi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6" name="Picture 35" descr="woman.png"/>
          <p:cNvPicPr>
            <a:picLocks noChangeAspect="1"/>
          </p:cNvPicPr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909" y="4477780"/>
            <a:ext cx="900684" cy="90068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63401" y="3027432"/>
            <a:ext cx="1738056" cy="89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93776">
              <a:lnSpc>
                <a:spcPct val="80000"/>
              </a:lnSpc>
            </a:pPr>
            <a:r>
              <a:rPr lang="en-US" sz="2592" b="1" dirty="0" smtClean="0">
                <a:solidFill>
                  <a:srgbClr val="8CC14F"/>
                </a:solidFill>
                <a:latin typeface="Tahoma"/>
                <a:cs typeface="Tahoma"/>
              </a:rPr>
              <a:t>14,000</a:t>
            </a:r>
            <a:r>
              <a:rPr lang="en-US" sz="2592" b="1" dirty="0">
                <a:solidFill>
                  <a:srgbClr val="8CC14F"/>
                </a:solidFill>
                <a:latin typeface="Tahoma"/>
                <a:cs typeface="Tahoma"/>
              </a:rPr>
              <a:t>+</a:t>
            </a:r>
          </a:p>
          <a:p>
            <a:pPr algn="r" defTabSz="493776">
              <a:lnSpc>
                <a:spcPct val="8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Female</a:t>
            </a:r>
          </a:p>
          <a:p>
            <a:pPr algn="r" defTabSz="493776">
              <a:lnSpc>
                <a:spcPct val="8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Teachers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8" name="Picture 37" descr="teacher.png"/>
          <p:cNvPicPr>
            <a:picLocks noChangeAspect="1"/>
          </p:cNvPicPr>
          <p:nvPr/>
        </p:nvPicPr>
        <p:blipFill>
          <a:blip r:embed="rId4" cstate="email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91664" y="3033861"/>
            <a:ext cx="945572" cy="945572"/>
          </a:xfrm>
          <a:prstGeom prst="rect">
            <a:avLst/>
          </a:prstGeom>
        </p:spPr>
      </p:pic>
      <p:pic>
        <p:nvPicPr>
          <p:cNvPr id="40" name="Picture 39" descr="high-school.png"/>
          <p:cNvPicPr>
            <a:picLocks noChangeAspect="1"/>
          </p:cNvPicPr>
          <p:nvPr/>
        </p:nvPicPr>
        <p:blipFill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546" y="2927789"/>
            <a:ext cx="891347" cy="89134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08064" y="2927789"/>
            <a:ext cx="213969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76">
              <a:lnSpc>
                <a:spcPct val="90000"/>
              </a:lnSpc>
            </a:pPr>
            <a:r>
              <a:rPr lang="en-US" sz="2592" b="1" dirty="0" smtClean="0">
                <a:solidFill>
                  <a:srgbClr val="8CC14F"/>
                </a:solidFill>
                <a:latin typeface="Tahoma"/>
                <a:cs typeface="Tahoma"/>
              </a:rPr>
              <a:t>1,921</a:t>
            </a:r>
          </a:p>
          <a:p>
            <a:pPr defTabSz="493776">
              <a:lnSpc>
                <a:spcPct val="90000"/>
              </a:lnSpc>
            </a:pPr>
            <a:r>
              <a:rPr lang="en-US" sz="1944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School </a:t>
            </a: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Units</a:t>
            </a:r>
          </a:p>
          <a:p>
            <a:pPr defTabSz="493776">
              <a:lnSpc>
                <a:spcPct val="9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across Pakistan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8" name="Freeform 70"/>
          <p:cNvSpPr>
            <a:spLocks/>
          </p:cNvSpPr>
          <p:nvPr/>
        </p:nvSpPr>
        <p:spPr bwMode="auto">
          <a:xfrm rot="18348439">
            <a:off x="4896679" y="1188386"/>
            <a:ext cx="1715667" cy="1662016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FD971F"/>
              </a:solidFill>
              <a:latin typeface="Arial"/>
            </a:endParaRPr>
          </a:p>
        </p:txBody>
      </p:sp>
      <p:sp>
        <p:nvSpPr>
          <p:cNvPr id="20" name="Freeform 70"/>
          <p:cNvSpPr>
            <a:spLocks/>
          </p:cNvSpPr>
          <p:nvPr/>
        </p:nvSpPr>
        <p:spPr bwMode="auto">
          <a:xfrm rot="18348439">
            <a:off x="3386788" y="4113965"/>
            <a:ext cx="1649063" cy="1649063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Freeform 68"/>
          <p:cNvSpPr>
            <a:spLocks/>
          </p:cNvSpPr>
          <p:nvPr/>
        </p:nvSpPr>
        <p:spPr bwMode="auto">
          <a:xfrm>
            <a:off x="3379793" y="4119115"/>
            <a:ext cx="823742" cy="1649063"/>
          </a:xfrm>
          <a:custGeom>
            <a:avLst/>
            <a:gdLst>
              <a:gd name="T0" fmla="*/ 1 w 1566"/>
              <a:gd name="T1" fmla="*/ 1621 h 3134"/>
              <a:gd name="T2" fmla="*/ 32 w 1566"/>
              <a:gd name="T3" fmla="*/ 1888 h 3134"/>
              <a:gd name="T4" fmla="*/ 170 w 1566"/>
              <a:gd name="T5" fmla="*/ 2278 h 3134"/>
              <a:gd name="T6" fmla="*/ 399 w 1566"/>
              <a:gd name="T7" fmla="*/ 2613 h 3134"/>
              <a:gd name="T8" fmla="*/ 707 w 1566"/>
              <a:gd name="T9" fmla="*/ 2878 h 3134"/>
              <a:gd name="T10" fmla="*/ 795 w 1566"/>
              <a:gd name="T11" fmla="*/ 2931 h 3134"/>
              <a:gd name="T12" fmla="*/ 953 w 1566"/>
              <a:gd name="T13" fmla="*/ 3008 h 3134"/>
              <a:gd name="T14" fmla="*/ 1162 w 1566"/>
              <a:gd name="T15" fmla="*/ 3082 h 3134"/>
              <a:gd name="T16" fmla="*/ 1458 w 1566"/>
              <a:gd name="T17" fmla="*/ 3131 h 3134"/>
              <a:gd name="T18" fmla="*/ 1552 w 1566"/>
              <a:gd name="T19" fmla="*/ 3134 h 3134"/>
              <a:gd name="T20" fmla="*/ 1566 w 1566"/>
              <a:gd name="T21" fmla="*/ 2728 h 3134"/>
              <a:gd name="T22" fmla="*/ 1536 w 1566"/>
              <a:gd name="T23" fmla="*/ 2726 h 3134"/>
              <a:gd name="T24" fmla="*/ 1535 w 1566"/>
              <a:gd name="T25" fmla="*/ 2726 h 3134"/>
              <a:gd name="T26" fmla="*/ 1357 w 1566"/>
              <a:gd name="T27" fmla="*/ 2709 h 3134"/>
              <a:gd name="T28" fmla="*/ 1136 w 1566"/>
              <a:gd name="T29" fmla="*/ 2644 h 3134"/>
              <a:gd name="T30" fmla="*/ 934 w 1566"/>
              <a:gd name="T31" fmla="*/ 2539 h 3134"/>
              <a:gd name="T32" fmla="*/ 759 w 1566"/>
              <a:gd name="T33" fmla="*/ 2398 h 3134"/>
              <a:gd name="T34" fmla="*/ 613 w 1566"/>
              <a:gd name="T35" fmla="*/ 2227 h 3134"/>
              <a:gd name="T36" fmla="*/ 502 w 1566"/>
              <a:gd name="T37" fmla="*/ 2029 h 3134"/>
              <a:gd name="T38" fmla="*/ 432 w 1566"/>
              <a:gd name="T39" fmla="*/ 1810 h 3134"/>
              <a:gd name="T40" fmla="*/ 406 w 1566"/>
              <a:gd name="T41" fmla="*/ 1574 h 3134"/>
              <a:gd name="T42" fmla="*/ 412 w 1566"/>
              <a:gd name="T43" fmla="*/ 1456 h 3134"/>
              <a:gd name="T44" fmla="*/ 453 w 1566"/>
              <a:gd name="T45" fmla="*/ 1242 h 3134"/>
              <a:gd name="T46" fmla="*/ 533 w 1566"/>
              <a:gd name="T47" fmla="*/ 1043 h 3134"/>
              <a:gd name="T48" fmla="*/ 646 w 1566"/>
              <a:gd name="T49" fmla="*/ 863 h 3134"/>
              <a:gd name="T50" fmla="*/ 789 w 1566"/>
              <a:gd name="T51" fmla="*/ 708 h 3134"/>
              <a:gd name="T52" fmla="*/ 959 w 1566"/>
              <a:gd name="T53" fmla="*/ 580 h 3134"/>
              <a:gd name="T54" fmla="*/ 1149 w 1566"/>
              <a:gd name="T55" fmla="*/ 485 h 3134"/>
              <a:gd name="T56" fmla="*/ 1357 w 1566"/>
              <a:gd name="T57" fmla="*/ 424 h 3134"/>
              <a:gd name="T58" fmla="*/ 1523 w 1566"/>
              <a:gd name="T59" fmla="*/ 407 h 3134"/>
              <a:gd name="T60" fmla="*/ 1566 w 1566"/>
              <a:gd name="T61" fmla="*/ 407 h 3134"/>
              <a:gd name="T62" fmla="*/ 1486 w 1566"/>
              <a:gd name="T63" fmla="*/ 1 h 3134"/>
              <a:gd name="T64" fmla="*/ 1175 w 1566"/>
              <a:gd name="T65" fmla="*/ 49 h 3134"/>
              <a:gd name="T66" fmla="*/ 887 w 1566"/>
              <a:gd name="T67" fmla="*/ 154 h 3134"/>
              <a:gd name="T68" fmla="*/ 629 w 1566"/>
              <a:gd name="T69" fmla="*/ 312 h 3134"/>
              <a:gd name="T70" fmla="*/ 406 w 1566"/>
              <a:gd name="T71" fmla="*/ 514 h 3134"/>
              <a:gd name="T72" fmla="*/ 226 w 1566"/>
              <a:gd name="T73" fmla="*/ 755 h 3134"/>
              <a:gd name="T74" fmla="*/ 95 w 1566"/>
              <a:gd name="T75" fmla="*/ 1029 h 3134"/>
              <a:gd name="T76" fmla="*/ 17 w 1566"/>
              <a:gd name="T77" fmla="*/ 1329 h 3134"/>
              <a:gd name="T78" fmla="*/ 0 w 1566"/>
              <a:gd name="T79" fmla="*/ 1567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6" h="3134">
                <a:moveTo>
                  <a:pt x="0" y="1567"/>
                </a:moveTo>
                <a:lnTo>
                  <a:pt x="1" y="1621"/>
                </a:lnTo>
                <a:lnTo>
                  <a:pt x="9" y="1729"/>
                </a:lnTo>
                <a:lnTo>
                  <a:pt x="32" y="1888"/>
                </a:lnTo>
                <a:lnTo>
                  <a:pt x="88" y="2089"/>
                </a:lnTo>
                <a:lnTo>
                  <a:pt x="170" y="2278"/>
                </a:lnTo>
                <a:lnTo>
                  <a:pt x="274" y="2453"/>
                </a:lnTo>
                <a:lnTo>
                  <a:pt x="399" y="2613"/>
                </a:lnTo>
                <a:lnTo>
                  <a:pt x="544" y="2755"/>
                </a:lnTo>
                <a:lnTo>
                  <a:pt x="707" y="2878"/>
                </a:lnTo>
                <a:lnTo>
                  <a:pt x="795" y="2931"/>
                </a:lnTo>
                <a:lnTo>
                  <a:pt x="795" y="2931"/>
                </a:lnTo>
                <a:lnTo>
                  <a:pt x="872" y="2972"/>
                </a:lnTo>
                <a:lnTo>
                  <a:pt x="953" y="3008"/>
                </a:lnTo>
                <a:lnTo>
                  <a:pt x="1021" y="3036"/>
                </a:lnTo>
                <a:lnTo>
                  <a:pt x="1162" y="3082"/>
                </a:lnTo>
                <a:lnTo>
                  <a:pt x="1307" y="3113"/>
                </a:lnTo>
                <a:lnTo>
                  <a:pt x="1458" y="3131"/>
                </a:lnTo>
                <a:lnTo>
                  <a:pt x="1536" y="3134"/>
                </a:lnTo>
                <a:lnTo>
                  <a:pt x="1552" y="3134"/>
                </a:lnTo>
                <a:lnTo>
                  <a:pt x="1566" y="3134"/>
                </a:lnTo>
                <a:lnTo>
                  <a:pt x="1566" y="2728"/>
                </a:lnTo>
                <a:lnTo>
                  <a:pt x="1550" y="2728"/>
                </a:lnTo>
                <a:lnTo>
                  <a:pt x="1536" y="2726"/>
                </a:lnTo>
                <a:lnTo>
                  <a:pt x="1536" y="2726"/>
                </a:lnTo>
                <a:lnTo>
                  <a:pt x="1535" y="2726"/>
                </a:lnTo>
                <a:lnTo>
                  <a:pt x="1476" y="2725"/>
                </a:lnTo>
                <a:lnTo>
                  <a:pt x="1357" y="2709"/>
                </a:lnTo>
                <a:lnTo>
                  <a:pt x="1244" y="2682"/>
                </a:lnTo>
                <a:lnTo>
                  <a:pt x="1136" y="2644"/>
                </a:lnTo>
                <a:lnTo>
                  <a:pt x="1032" y="2597"/>
                </a:lnTo>
                <a:lnTo>
                  <a:pt x="934" y="2539"/>
                </a:lnTo>
                <a:lnTo>
                  <a:pt x="842" y="2473"/>
                </a:lnTo>
                <a:lnTo>
                  <a:pt x="759" y="2398"/>
                </a:lnTo>
                <a:lnTo>
                  <a:pt x="681" y="2316"/>
                </a:lnTo>
                <a:lnTo>
                  <a:pt x="613" y="2227"/>
                </a:lnTo>
                <a:lnTo>
                  <a:pt x="553" y="2131"/>
                </a:lnTo>
                <a:lnTo>
                  <a:pt x="502" y="2029"/>
                </a:lnTo>
                <a:lnTo>
                  <a:pt x="462" y="1922"/>
                </a:lnTo>
                <a:lnTo>
                  <a:pt x="432" y="1810"/>
                </a:lnTo>
                <a:lnTo>
                  <a:pt x="413" y="1693"/>
                </a:lnTo>
                <a:lnTo>
                  <a:pt x="406" y="1574"/>
                </a:lnTo>
                <a:lnTo>
                  <a:pt x="409" y="1512"/>
                </a:lnTo>
                <a:lnTo>
                  <a:pt x="412" y="1456"/>
                </a:lnTo>
                <a:lnTo>
                  <a:pt x="428" y="1347"/>
                </a:lnTo>
                <a:lnTo>
                  <a:pt x="453" y="1242"/>
                </a:lnTo>
                <a:lnTo>
                  <a:pt x="488" y="1139"/>
                </a:lnTo>
                <a:lnTo>
                  <a:pt x="533" y="1043"/>
                </a:lnTo>
                <a:lnTo>
                  <a:pt x="586" y="950"/>
                </a:lnTo>
                <a:lnTo>
                  <a:pt x="646" y="863"/>
                </a:lnTo>
                <a:lnTo>
                  <a:pt x="714" y="783"/>
                </a:lnTo>
                <a:lnTo>
                  <a:pt x="789" y="708"/>
                </a:lnTo>
                <a:lnTo>
                  <a:pt x="871" y="640"/>
                </a:lnTo>
                <a:lnTo>
                  <a:pt x="959" y="580"/>
                </a:lnTo>
                <a:lnTo>
                  <a:pt x="1051" y="528"/>
                </a:lnTo>
                <a:lnTo>
                  <a:pt x="1149" y="485"/>
                </a:lnTo>
                <a:lnTo>
                  <a:pt x="1251" y="450"/>
                </a:lnTo>
                <a:lnTo>
                  <a:pt x="1357" y="424"/>
                </a:lnTo>
                <a:lnTo>
                  <a:pt x="1467" y="410"/>
                </a:lnTo>
                <a:lnTo>
                  <a:pt x="1523" y="407"/>
                </a:lnTo>
                <a:lnTo>
                  <a:pt x="1545" y="407"/>
                </a:lnTo>
                <a:lnTo>
                  <a:pt x="1566" y="407"/>
                </a:lnTo>
                <a:lnTo>
                  <a:pt x="1566" y="0"/>
                </a:lnTo>
                <a:lnTo>
                  <a:pt x="1486" y="1"/>
                </a:lnTo>
                <a:lnTo>
                  <a:pt x="1327" y="17"/>
                </a:lnTo>
                <a:lnTo>
                  <a:pt x="1175" y="49"/>
                </a:lnTo>
                <a:lnTo>
                  <a:pt x="1028" y="95"/>
                </a:lnTo>
                <a:lnTo>
                  <a:pt x="887" y="154"/>
                </a:lnTo>
                <a:lnTo>
                  <a:pt x="754" y="227"/>
                </a:lnTo>
                <a:lnTo>
                  <a:pt x="629" y="312"/>
                </a:lnTo>
                <a:lnTo>
                  <a:pt x="512" y="407"/>
                </a:lnTo>
                <a:lnTo>
                  <a:pt x="406" y="514"/>
                </a:lnTo>
                <a:lnTo>
                  <a:pt x="311" y="630"/>
                </a:lnTo>
                <a:lnTo>
                  <a:pt x="226" y="755"/>
                </a:lnTo>
                <a:lnTo>
                  <a:pt x="154" y="889"/>
                </a:lnTo>
                <a:lnTo>
                  <a:pt x="95" y="1029"/>
                </a:lnTo>
                <a:lnTo>
                  <a:pt x="49" y="1175"/>
                </a:lnTo>
                <a:lnTo>
                  <a:pt x="17" y="1329"/>
                </a:lnTo>
                <a:lnTo>
                  <a:pt x="1" y="1486"/>
                </a:lnTo>
                <a:lnTo>
                  <a:pt x="0" y="1567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23" name="Rectangle 22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 Numbers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92">
            <a:extLst>
              <a:ext uri="{FF2B5EF4-FFF2-40B4-BE49-F238E27FC236}">
                <a16:creationId xmlns:a16="http://schemas.microsoft.com/office/drawing/2014/main" id="{F601DD06-7DED-449A-B610-2F444CA88EDE}"/>
              </a:ext>
            </a:extLst>
          </p:cNvPr>
          <p:cNvSpPr>
            <a:spLocks/>
          </p:cNvSpPr>
          <p:nvPr/>
        </p:nvSpPr>
        <p:spPr bwMode="auto">
          <a:xfrm>
            <a:off x="5810892" y="4661718"/>
            <a:ext cx="3705674" cy="1140809"/>
          </a:xfrm>
          <a:custGeom>
            <a:avLst/>
            <a:gdLst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1758828 w 3431180"/>
              <a:gd name="connsiteY2" fmla="*/ 244685 h 1056304"/>
              <a:gd name="connsiteX3" fmla="*/ 1758828 w 3431180"/>
              <a:gd name="connsiteY3" fmla="*/ 244353 h 1056304"/>
              <a:gd name="connsiteX4" fmla="*/ 3431180 w 3431180"/>
              <a:gd name="connsiteY4" fmla="*/ 1056304 h 1056304"/>
              <a:gd name="connsiteX5" fmla="*/ 878250 w 3431180"/>
              <a:gd name="connsiteY5" fmla="*/ 1056304 h 1056304"/>
              <a:gd name="connsiteX6" fmla="*/ 878248 w 3431180"/>
              <a:gd name="connsiteY6" fmla="*/ 1056303 h 1056304"/>
              <a:gd name="connsiteX7" fmla="*/ 234666 w 3431180"/>
              <a:gd name="connsiteY7" fmla="*/ 1056303 h 1056304"/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1758828 w 3431180"/>
              <a:gd name="connsiteY2" fmla="*/ 244685 h 1056304"/>
              <a:gd name="connsiteX3" fmla="*/ 3431180 w 3431180"/>
              <a:gd name="connsiteY3" fmla="*/ 1056304 h 1056304"/>
              <a:gd name="connsiteX4" fmla="*/ 878250 w 3431180"/>
              <a:gd name="connsiteY4" fmla="*/ 1056304 h 1056304"/>
              <a:gd name="connsiteX5" fmla="*/ 878248 w 3431180"/>
              <a:gd name="connsiteY5" fmla="*/ 1056303 h 1056304"/>
              <a:gd name="connsiteX6" fmla="*/ 234666 w 3431180"/>
              <a:gd name="connsiteY6" fmla="*/ 1056303 h 1056304"/>
              <a:gd name="connsiteX7" fmla="*/ 0 w 3431180"/>
              <a:gd name="connsiteY7" fmla="*/ 0 h 1056304"/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3431180 w 3431180"/>
              <a:gd name="connsiteY2" fmla="*/ 1056304 h 1056304"/>
              <a:gd name="connsiteX3" fmla="*/ 878250 w 3431180"/>
              <a:gd name="connsiteY3" fmla="*/ 1056304 h 1056304"/>
              <a:gd name="connsiteX4" fmla="*/ 878248 w 3431180"/>
              <a:gd name="connsiteY4" fmla="*/ 1056303 h 1056304"/>
              <a:gd name="connsiteX5" fmla="*/ 234666 w 3431180"/>
              <a:gd name="connsiteY5" fmla="*/ 1056303 h 1056304"/>
              <a:gd name="connsiteX6" fmla="*/ 0 w 3431180"/>
              <a:gd name="connsiteY6" fmla="*/ 0 h 105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1180" h="1056304">
                <a:moveTo>
                  <a:pt x="0" y="0"/>
                </a:moveTo>
                <a:lnTo>
                  <a:pt x="1254602" y="0"/>
                </a:lnTo>
                <a:lnTo>
                  <a:pt x="3431180" y="1056304"/>
                </a:lnTo>
                <a:lnTo>
                  <a:pt x="878250" y="1056304"/>
                </a:lnTo>
                <a:cubicBezTo>
                  <a:pt x="878249" y="1056304"/>
                  <a:pt x="878249" y="1056303"/>
                  <a:pt x="878248" y="1056303"/>
                </a:cubicBezTo>
                <a:lnTo>
                  <a:pt x="234666" y="105630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  <a:noAutofit/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A4259C2E-AA57-48CE-BF9C-13CAC2AE5FBF}"/>
              </a:ext>
            </a:extLst>
          </p:cNvPr>
          <p:cNvSpPr>
            <a:spLocks/>
          </p:cNvSpPr>
          <p:nvPr/>
        </p:nvSpPr>
        <p:spPr bwMode="auto">
          <a:xfrm>
            <a:off x="3052551" y="2938450"/>
            <a:ext cx="2090552" cy="1602695"/>
          </a:xfrm>
          <a:custGeom>
            <a:avLst/>
            <a:gdLst>
              <a:gd name="T0" fmla="*/ 2009 w 3380"/>
              <a:gd name="T1" fmla="*/ 1204 h 2594"/>
              <a:gd name="T2" fmla="*/ 3380 w 3380"/>
              <a:gd name="T3" fmla="*/ 1204 h 2594"/>
              <a:gd name="T4" fmla="*/ 892 w 3380"/>
              <a:gd name="T5" fmla="*/ 0 h 2594"/>
              <a:gd name="T6" fmla="*/ 0 w 3380"/>
              <a:gd name="T7" fmla="*/ 0 h 2594"/>
              <a:gd name="T8" fmla="*/ 187 w 3380"/>
              <a:gd name="T9" fmla="*/ 845 h 2594"/>
              <a:gd name="T10" fmla="*/ 2319 w 3380"/>
              <a:gd name="T11" fmla="*/ 2594 h 2594"/>
              <a:gd name="T12" fmla="*/ 2009 w 3380"/>
              <a:gd name="T13" fmla="*/ 1204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0" h="2594">
                <a:moveTo>
                  <a:pt x="2009" y="1204"/>
                </a:moveTo>
                <a:lnTo>
                  <a:pt x="3380" y="1204"/>
                </a:lnTo>
                <a:lnTo>
                  <a:pt x="892" y="0"/>
                </a:lnTo>
                <a:lnTo>
                  <a:pt x="0" y="0"/>
                </a:lnTo>
                <a:lnTo>
                  <a:pt x="187" y="845"/>
                </a:lnTo>
                <a:lnTo>
                  <a:pt x="2319" y="2594"/>
                </a:lnTo>
                <a:lnTo>
                  <a:pt x="2009" y="1204"/>
                </a:lnTo>
                <a:close/>
              </a:path>
            </a:pathLst>
          </a:custGeom>
          <a:solidFill>
            <a:srgbClr val="8CC14F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9215D027-0885-4DD1-A3EA-89BDA8FD5AC8}"/>
              </a:ext>
            </a:extLst>
          </p:cNvPr>
          <p:cNvSpPr>
            <a:spLocks/>
          </p:cNvSpPr>
          <p:nvPr/>
        </p:nvSpPr>
        <p:spPr bwMode="auto">
          <a:xfrm>
            <a:off x="4416829" y="3730490"/>
            <a:ext cx="2448562" cy="1908766"/>
          </a:xfrm>
          <a:custGeom>
            <a:avLst/>
            <a:gdLst>
              <a:gd name="T0" fmla="*/ 1950 w 3959"/>
              <a:gd name="T1" fmla="*/ 1182 h 3087"/>
              <a:gd name="T2" fmla="*/ 3959 w 3959"/>
              <a:gd name="T3" fmla="*/ 1182 h 3087"/>
              <a:gd name="T4" fmla="*/ 1518 w 3959"/>
              <a:gd name="T5" fmla="*/ 0 h 3087"/>
              <a:gd name="T6" fmla="*/ 0 w 3959"/>
              <a:gd name="T7" fmla="*/ 0 h 3087"/>
              <a:gd name="T8" fmla="*/ 311 w 3959"/>
              <a:gd name="T9" fmla="*/ 1395 h 3087"/>
              <a:gd name="T10" fmla="*/ 2374 w 3959"/>
              <a:gd name="T11" fmla="*/ 3087 h 3087"/>
              <a:gd name="T12" fmla="*/ 1950 w 3959"/>
              <a:gd name="T13" fmla="*/ 1182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9" h="3087">
                <a:moveTo>
                  <a:pt x="1950" y="1182"/>
                </a:moveTo>
                <a:lnTo>
                  <a:pt x="3959" y="1182"/>
                </a:lnTo>
                <a:lnTo>
                  <a:pt x="1518" y="0"/>
                </a:lnTo>
                <a:lnTo>
                  <a:pt x="0" y="0"/>
                </a:lnTo>
                <a:lnTo>
                  <a:pt x="311" y="1395"/>
                </a:lnTo>
                <a:lnTo>
                  <a:pt x="2374" y="3087"/>
                </a:lnTo>
                <a:lnTo>
                  <a:pt x="1950" y="1182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Freeform 43">
            <a:extLst>
              <a:ext uri="{FF2B5EF4-FFF2-40B4-BE49-F238E27FC236}">
                <a16:creationId xmlns:a16="http://schemas.microsoft.com/office/drawing/2014/main" id="{6DA7815E-072A-4001-B918-C62B522C7FC5}"/>
              </a:ext>
            </a:extLst>
          </p:cNvPr>
          <p:cNvSpPr>
            <a:spLocks/>
          </p:cNvSpPr>
          <p:nvPr/>
        </p:nvSpPr>
        <p:spPr bwMode="auto">
          <a:xfrm>
            <a:off x="6165193" y="4910284"/>
            <a:ext cx="1029509" cy="341315"/>
          </a:xfrm>
          <a:custGeom>
            <a:avLst/>
            <a:gdLst>
              <a:gd name="T0" fmla="*/ 1664 w 1664"/>
              <a:gd name="T1" fmla="*/ 276 h 551"/>
              <a:gd name="T2" fmla="*/ 1662 w 1664"/>
              <a:gd name="T3" fmla="*/ 291 h 551"/>
              <a:gd name="T4" fmla="*/ 1654 w 1664"/>
              <a:gd name="T5" fmla="*/ 318 h 551"/>
              <a:gd name="T6" fmla="*/ 1628 w 1664"/>
              <a:gd name="T7" fmla="*/ 358 h 551"/>
              <a:gd name="T8" fmla="*/ 1565 w 1664"/>
              <a:gd name="T9" fmla="*/ 407 h 551"/>
              <a:gd name="T10" fmla="*/ 1474 w 1664"/>
              <a:gd name="T11" fmla="*/ 452 h 551"/>
              <a:gd name="T12" fmla="*/ 1362 w 1664"/>
              <a:gd name="T13" fmla="*/ 489 h 551"/>
              <a:gd name="T14" fmla="*/ 1229 w 1664"/>
              <a:gd name="T15" fmla="*/ 519 h 551"/>
              <a:gd name="T16" fmla="*/ 1079 w 1664"/>
              <a:gd name="T17" fmla="*/ 539 h 551"/>
              <a:gd name="T18" fmla="*/ 917 w 1664"/>
              <a:gd name="T19" fmla="*/ 551 h 551"/>
              <a:gd name="T20" fmla="*/ 832 w 1664"/>
              <a:gd name="T21" fmla="*/ 551 h 551"/>
              <a:gd name="T22" fmla="*/ 747 w 1664"/>
              <a:gd name="T23" fmla="*/ 551 h 551"/>
              <a:gd name="T24" fmla="*/ 584 w 1664"/>
              <a:gd name="T25" fmla="*/ 539 h 551"/>
              <a:gd name="T26" fmla="*/ 435 w 1664"/>
              <a:gd name="T27" fmla="*/ 519 h 551"/>
              <a:gd name="T28" fmla="*/ 302 w 1664"/>
              <a:gd name="T29" fmla="*/ 489 h 551"/>
              <a:gd name="T30" fmla="*/ 190 w 1664"/>
              <a:gd name="T31" fmla="*/ 452 h 551"/>
              <a:gd name="T32" fmla="*/ 99 w 1664"/>
              <a:gd name="T33" fmla="*/ 407 h 551"/>
              <a:gd name="T34" fmla="*/ 37 w 1664"/>
              <a:gd name="T35" fmla="*/ 358 h 551"/>
              <a:gd name="T36" fmla="*/ 10 w 1664"/>
              <a:gd name="T37" fmla="*/ 318 h 551"/>
              <a:gd name="T38" fmla="*/ 1 w 1664"/>
              <a:gd name="T39" fmla="*/ 291 h 551"/>
              <a:gd name="T40" fmla="*/ 0 w 1664"/>
              <a:gd name="T41" fmla="*/ 276 h 551"/>
              <a:gd name="T42" fmla="*/ 1 w 1664"/>
              <a:gd name="T43" fmla="*/ 262 h 551"/>
              <a:gd name="T44" fmla="*/ 10 w 1664"/>
              <a:gd name="T45" fmla="*/ 234 h 551"/>
              <a:gd name="T46" fmla="*/ 37 w 1664"/>
              <a:gd name="T47" fmla="*/ 194 h 551"/>
              <a:gd name="T48" fmla="*/ 99 w 1664"/>
              <a:gd name="T49" fmla="*/ 144 h 551"/>
              <a:gd name="T50" fmla="*/ 190 w 1664"/>
              <a:gd name="T51" fmla="*/ 101 h 551"/>
              <a:gd name="T52" fmla="*/ 302 w 1664"/>
              <a:gd name="T53" fmla="*/ 63 h 551"/>
              <a:gd name="T54" fmla="*/ 435 w 1664"/>
              <a:gd name="T55" fmla="*/ 33 h 551"/>
              <a:gd name="T56" fmla="*/ 584 w 1664"/>
              <a:gd name="T57" fmla="*/ 13 h 551"/>
              <a:gd name="T58" fmla="*/ 747 w 1664"/>
              <a:gd name="T59" fmla="*/ 1 h 551"/>
              <a:gd name="T60" fmla="*/ 832 w 1664"/>
              <a:gd name="T61" fmla="*/ 0 h 551"/>
              <a:gd name="T62" fmla="*/ 917 w 1664"/>
              <a:gd name="T63" fmla="*/ 1 h 551"/>
              <a:gd name="T64" fmla="*/ 1079 w 1664"/>
              <a:gd name="T65" fmla="*/ 13 h 551"/>
              <a:gd name="T66" fmla="*/ 1229 w 1664"/>
              <a:gd name="T67" fmla="*/ 33 h 551"/>
              <a:gd name="T68" fmla="*/ 1362 w 1664"/>
              <a:gd name="T69" fmla="*/ 63 h 551"/>
              <a:gd name="T70" fmla="*/ 1474 w 1664"/>
              <a:gd name="T71" fmla="*/ 101 h 551"/>
              <a:gd name="T72" fmla="*/ 1565 w 1664"/>
              <a:gd name="T73" fmla="*/ 144 h 551"/>
              <a:gd name="T74" fmla="*/ 1628 w 1664"/>
              <a:gd name="T75" fmla="*/ 194 h 551"/>
              <a:gd name="T76" fmla="*/ 1654 w 1664"/>
              <a:gd name="T77" fmla="*/ 234 h 551"/>
              <a:gd name="T78" fmla="*/ 1662 w 1664"/>
              <a:gd name="T79" fmla="*/ 262 h 551"/>
              <a:gd name="T80" fmla="*/ 1664 w 1664"/>
              <a:gd name="T81" fmla="*/ 27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4" h="551">
                <a:moveTo>
                  <a:pt x="1664" y="276"/>
                </a:moveTo>
                <a:lnTo>
                  <a:pt x="1662" y="291"/>
                </a:lnTo>
                <a:lnTo>
                  <a:pt x="1654" y="318"/>
                </a:lnTo>
                <a:lnTo>
                  <a:pt x="1628" y="358"/>
                </a:lnTo>
                <a:lnTo>
                  <a:pt x="1565" y="407"/>
                </a:lnTo>
                <a:lnTo>
                  <a:pt x="1474" y="452"/>
                </a:lnTo>
                <a:lnTo>
                  <a:pt x="1362" y="489"/>
                </a:lnTo>
                <a:lnTo>
                  <a:pt x="1229" y="519"/>
                </a:lnTo>
                <a:lnTo>
                  <a:pt x="1079" y="539"/>
                </a:lnTo>
                <a:lnTo>
                  <a:pt x="917" y="551"/>
                </a:lnTo>
                <a:lnTo>
                  <a:pt x="832" y="551"/>
                </a:lnTo>
                <a:lnTo>
                  <a:pt x="747" y="551"/>
                </a:lnTo>
                <a:lnTo>
                  <a:pt x="584" y="539"/>
                </a:lnTo>
                <a:lnTo>
                  <a:pt x="435" y="519"/>
                </a:lnTo>
                <a:lnTo>
                  <a:pt x="302" y="489"/>
                </a:lnTo>
                <a:lnTo>
                  <a:pt x="190" y="452"/>
                </a:lnTo>
                <a:lnTo>
                  <a:pt x="99" y="407"/>
                </a:lnTo>
                <a:lnTo>
                  <a:pt x="37" y="358"/>
                </a:lnTo>
                <a:lnTo>
                  <a:pt x="10" y="318"/>
                </a:lnTo>
                <a:lnTo>
                  <a:pt x="1" y="291"/>
                </a:lnTo>
                <a:lnTo>
                  <a:pt x="0" y="276"/>
                </a:lnTo>
                <a:lnTo>
                  <a:pt x="1" y="262"/>
                </a:lnTo>
                <a:lnTo>
                  <a:pt x="10" y="234"/>
                </a:lnTo>
                <a:lnTo>
                  <a:pt x="37" y="194"/>
                </a:lnTo>
                <a:lnTo>
                  <a:pt x="99" y="144"/>
                </a:lnTo>
                <a:lnTo>
                  <a:pt x="190" y="101"/>
                </a:lnTo>
                <a:lnTo>
                  <a:pt x="302" y="63"/>
                </a:lnTo>
                <a:lnTo>
                  <a:pt x="435" y="33"/>
                </a:lnTo>
                <a:lnTo>
                  <a:pt x="584" y="13"/>
                </a:lnTo>
                <a:lnTo>
                  <a:pt x="747" y="1"/>
                </a:lnTo>
                <a:lnTo>
                  <a:pt x="832" y="0"/>
                </a:lnTo>
                <a:lnTo>
                  <a:pt x="917" y="1"/>
                </a:lnTo>
                <a:lnTo>
                  <a:pt x="1079" y="13"/>
                </a:lnTo>
                <a:lnTo>
                  <a:pt x="1229" y="33"/>
                </a:lnTo>
                <a:lnTo>
                  <a:pt x="1362" y="63"/>
                </a:lnTo>
                <a:lnTo>
                  <a:pt x="1474" y="101"/>
                </a:lnTo>
                <a:lnTo>
                  <a:pt x="1565" y="144"/>
                </a:lnTo>
                <a:lnTo>
                  <a:pt x="1628" y="194"/>
                </a:lnTo>
                <a:lnTo>
                  <a:pt x="1654" y="234"/>
                </a:lnTo>
                <a:lnTo>
                  <a:pt x="1662" y="262"/>
                </a:lnTo>
                <a:lnTo>
                  <a:pt x="1664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4E7FA979-23CB-4822-9344-D0C3B708BFE2}"/>
              </a:ext>
            </a:extLst>
          </p:cNvPr>
          <p:cNvSpPr>
            <a:spLocks/>
          </p:cNvSpPr>
          <p:nvPr/>
        </p:nvSpPr>
        <p:spPr bwMode="auto">
          <a:xfrm>
            <a:off x="6313591" y="4977064"/>
            <a:ext cx="732714" cy="207756"/>
          </a:xfrm>
          <a:custGeom>
            <a:avLst/>
            <a:gdLst>
              <a:gd name="T0" fmla="*/ 1186 w 1186"/>
              <a:gd name="T1" fmla="*/ 168 h 336"/>
              <a:gd name="T2" fmla="*/ 1184 w 1186"/>
              <a:gd name="T3" fmla="*/ 185 h 336"/>
              <a:gd name="T4" fmla="*/ 1161 w 1186"/>
              <a:gd name="T5" fmla="*/ 218 h 336"/>
              <a:gd name="T6" fmla="*/ 1115 w 1186"/>
              <a:gd name="T7" fmla="*/ 249 h 336"/>
              <a:gd name="T8" fmla="*/ 1052 w 1186"/>
              <a:gd name="T9" fmla="*/ 275 h 336"/>
              <a:gd name="T10" fmla="*/ 971 w 1186"/>
              <a:gd name="T11" fmla="*/ 298 h 336"/>
              <a:gd name="T12" fmla="*/ 876 w 1186"/>
              <a:gd name="T13" fmla="*/ 316 h 336"/>
              <a:gd name="T14" fmla="*/ 770 w 1186"/>
              <a:gd name="T15" fmla="*/ 329 h 336"/>
              <a:gd name="T16" fmla="*/ 653 w 1186"/>
              <a:gd name="T17" fmla="*/ 335 h 336"/>
              <a:gd name="T18" fmla="*/ 593 w 1186"/>
              <a:gd name="T19" fmla="*/ 336 h 336"/>
              <a:gd name="T20" fmla="*/ 532 w 1186"/>
              <a:gd name="T21" fmla="*/ 335 h 336"/>
              <a:gd name="T22" fmla="*/ 416 w 1186"/>
              <a:gd name="T23" fmla="*/ 329 h 336"/>
              <a:gd name="T24" fmla="*/ 309 w 1186"/>
              <a:gd name="T25" fmla="*/ 316 h 336"/>
              <a:gd name="T26" fmla="*/ 214 w 1186"/>
              <a:gd name="T27" fmla="*/ 298 h 336"/>
              <a:gd name="T28" fmla="*/ 134 w 1186"/>
              <a:gd name="T29" fmla="*/ 275 h 336"/>
              <a:gd name="T30" fmla="*/ 70 w 1186"/>
              <a:gd name="T31" fmla="*/ 249 h 336"/>
              <a:gd name="T32" fmla="*/ 26 w 1186"/>
              <a:gd name="T33" fmla="*/ 218 h 336"/>
              <a:gd name="T34" fmla="*/ 1 w 1186"/>
              <a:gd name="T35" fmla="*/ 185 h 336"/>
              <a:gd name="T36" fmla="*/ 0 w 1186"/>
              <a:gd name="T37" fmla="*/ 168 h 336"/>
              <a:gd name="T38" fmla="*/ 1 w 1186"/>
              <a:gd name="T39" fmla="*/ 151 h 336"/>
              <a:gd name="T40" fmla="*/ 26 w 1186"/>
              <a:gd name="T41" fmla="*/ 118 h 336"/>
              <a:gd name="T42" fmla="*/ 70 w 1186"/>
              <a:gd name="T43" fmla="*/ 88 h 336"/>
              <a:gd name="T44" fmla="*/ 134 w 1186"/>
              <a:gd name="T45" fmla="*/ 62 h 336"/>
              <a:gd name="T46" fmla="*/ 214 w 1186"/>
              <a:gd name="T47" fmla="*/ 39 h 336"/>
              <a:gd name="T48" fmla="*/ 309 w 1186"/>
              <a:gd name="T49" fmla="*/ 20 h 336"/>
              <a:gd name="T50" fmla="*/ 416 w 1186"/>
              <a:gd name="T51" fmla="*/ 7 h 336"/>
              <a:gd name="T52" fmla="*/ 532 w 1186"/>
              <a:gd name="T53" fmla="*/ 1 h 336"/>
              <a:gd name="T54" fmla="*/ 593 w 1186"/>
              <a:gd name="T55" fmla="*/ 0 h 336"/>
              <a:gd name="T56" fmla="*/ 653 w 1186"/>
              <a:gd name="T57" fmla="*/ 1 h 336"/>
              <a:gd name="T58" fmla="*/ 770 w 1186"/>
              <a:gd name="T59" fmla="*/ 7 h 336"/>
              <a:gd name="T60" fmla="*/ 876 w 1186"/>
              <a:gd name="T61" fmla="*/ 20 h 336"/>
              <a:gd name="T62" fmla="*/ 971 w 1186"/>
              <a:gd name="T63" fmla="*/ 39 h 336"/>
              <a:gd name="T64" fmla="*/ 1052 w 1186"/>
              <a:gd name="T65" fmla="*/ 62 h 336"/>
              <a:gd name="T66" fmla="*/ 1115 w 1186"/>
              <a:gd name="T67" fmla="*/ 88 h 336"/>
              <a:gd name="T68" fmla="*/ 1161 w 1186"/>
              <a:gd name="T69" fmla="*/ 118 h 336"/>
              <a:gd name="T70" fmla="*/ 1184 w 1186"/>
              <a:gd name="T71" fmla="*/ 151 h 336"/>
              <a:gd name="T72" fmla="*/ 1186 w 1186"/>
              <a:gd name="T73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6" h="336">
                <a:moveTo>
                  <a:pt x="1186" y="168"/>
                </a:moveTo>
                <a:lnTo>
                  <a:pt x="1184" y="185"/>
                </a:lnTo>
                <a:lnTo>
                  <a:pt x="1161" y="218"/>
                </a:lnTo>
                <a:lnTo>
                  <a:pt x="1115" y="249"/>
                </a:lnTo>
                <a:lnTo>
                  <a:pt x="1052" y="275"/>
                </a:lnTo>
                <a:lnTo>
                  <a:pt x="971" y="298"/>
                </a:lnTo>
                <a:lnTo>
                  <a:pt x="876" y="316"/>
                </a:lnTo>
                <a:lnTo>
                  <a:pt x="770" y="329"/>
                </a:lnTo>
                <a:lnTo>
                  <a:pt x="653" y="335"/>
                </a:lnTo>
                <a:lnTo>
                  <a:pt x="593" y="336"/>
                </a:lnTo>
                <a:lnTo>
                  <a:pt x="532" y="335"/>
                </a:lnTo>
                <a:lnTo>
                  <a:pt x="416" y="329"/>
                </a:lnTo>
                <a:lnTo>
                  <a:pt x="309" y="316"/>
                </a:lnTo>
                <a:lnTo>
                  <a:pt x="214" y="298"/>
                </a:lnTo>
                <a:lnTo>
                  <a:pt x="134" y="275"/>
                </a:lnTo>
                <a:lnTo>
                  <a:pt x="70" y="249"/>
                </a:lnTo>
                <a:lnTo>
                  <a:pt x="26" y="218"/>
                </a:lnTo>
                <a:lnTo>
                  <a:pt x="1" y="185"/>
                </a:lnTo>
                <a:lnTo>
                  <a:pt x="0" y="168"/>
                </a:lnTo>
                <a:lnTo>
                  <a:pt x="1" y="151"/>
                </a:lnTo>
                <a:lnTo>
                  <a:pt x="26" y="118"/>
                </a:lnTo>
                <a:lnTo>
                  <a:pt x="70" y="88"/>
                </a:lnTo>
                <a:lnTo>
                  <a:pt x="134" y="62"/>
                </a:lnTo>
                <a:lnTo>
                  <a:pt x="214" y="39"/>
                </a:lnTo>
                <a:lnTo>
                  <a:pt x="309" y="20"/>
                </a:lnTo>
                <a:lnTo>
                  <a:pt x="416" y="7"/>
                </a:lnTo>
                <a:lnTo>
                  <a:pt x="532" y="1"/>
                </a:lnTo>
                <a:lnTo>
                  <a:pt x="593" y="0"/>
                </a:lnTo>
                <a:lnTo>
                  <a:pt x="653" y="1"/>
                </a:lnTo>
                <a:lnTo>
                  <a:pt x="770" y="7"/>
                </a:lnTo>
                <a:lnTo>
                  <a:pt x="876" y="20"/>
                </a:lnTo>
                <a:lnTo>
                  <a:pt x="971" y="39"/>
                </a:lnTo>
                <a:lnTo>
                  <a:pt x="1052" y="62"/>
                </a:lnTo>
                <a:lnTo>
                  <a:pt x="1115" y="88"/>
                </a:lnTo>
                <a:lnTo>
                  <a:pt x="1161" y="118"/>
                </a:lnTo>
                <a:lnTo>
                  <a:pt x="1184" y="151"/>
                </a:lnTo>
                <a:lnTo>
                  <a:pt x="1186" y="16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  <a:noAutofit/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Freeform 154">
            <a:extLst>
              <a:ext uri="{FF2B5EF4-FFF2-40B4-BE49-F238E27FC236}">
                <a16:creationId xmlns:a16="http://schemas.microsoft.com/office/drawing/2014/main" id="{11D3732B-922C-47CD-A015-F706EC8453DF}"/>
              </a:ext>
            </a:extLst>
          </p:cNvPr>
          <p:cNvSpPr>
            <a:spLocks/>
          </p:cNvSpPr>
          <p:nvPr/>
        </p:nvSpPr>
        <p:spPr bwMode="auto">
          <a:xfrm>
            <a:off x="4892682" y="4077402"/>
            <a:ext cx="894096" cy="294941"/>
          </a:xfrm>
          <a:custGeom>
            <a:avLst/>
            <a:gdLst>
              <a:gd name="T0" fmla="*/ 1444 w 1444"/>
              <a:gd name="T1" fmla="*/ 239 h 479"/>
              <a:gd name="T2" fmla="*/ 1444 w 1444"/>
              <a:gd name="T3" fmla="*/ 252 h 479"/>
              <a:gd name="T4" fmla="*/ 1436 w 1444"/>
              <a:gd name="T5" fmla="*/ 276 h 479"/>
              <a:gd name="T6" fmla="*/ 1412 w 1444"/>
              <a:gd name="T7" fmla="*/ 311 h 479"/>
              <a:gd name="T8" fmla="*/ 1357 w 1444"/>
              <a:gd name="T9" fmla="*/ 354 h 479"/>
              <a:gd name="T10" fmla="*/ 1279 w 1444"/>
              <a:gd name="T11" fmla="*/ 391 h 479"/>
              <a:gd name="T12" fmla="*/ 1182 w 1444"/>
              <a:gd name="T13" fmla="*/ 424 h 479"/>
              <a:gd name="T14" fmla="*/ 1066 w 1444"/>
              <a:gd name="T15" fmla="*/ 450 h 479"/>
              <a:gd name="T16" fmla="*/ 937 w 1444"/>
              <a:gd name="T17" fmla="*/ 467 h 479"/>
              <a:gd name="T18" fmla="*/ 796 w 1444"/>
              <a:gd name="T19" fmla="*/ 477 h 479"/>
              <a:gd name="T20" fmla="*/ 722 w 1444"/>
              <a:gd name="T21" fmla="*/ 479 h 479"/>
              <a:gd name="T22" fmla="*/ 647 w 1444"/>
              <a:gd name="T23" fmla="*/ 477 h 479"/>
              <a:gd name="T24" fmla="*/ 506 w 1444"/>
              <a:gd name="T25" fmla="*/ 467 h 479"/>
              <a:gd name="T26" fmla="*/ 377 w 1444"/>
              <a:gd name="T27" fmla="*/ 450 h 479"/>
              <a:gd name="T28" fmla="*/ 262 w 1444"/>
              <a:gd name="T29" fmla="*/ 424 h 479"/>
              <a:gd name="T30" fmla="*/ 164 w 1444"/>
              <a:gd name="T31" fmla="*/ 391 h 479"/>
              <a:gd name="T32" fmla="*/ 86 w 1444"/>
              <a:gd name="T33" fmla="*/ 354 h 479"/>
              <a:gd name="T34" fmla="*/ 31 w 1444"/>
              <a:gd name="T35" fmla="*/ 311 h 479"/>
              <a:gd name="T36" fmla="*/ 8 w 1444"/>
              <a:gd name="T37" fmla="*/ 276 h 479"/>
              <a:gd name="T38" fmla="*/ 0 w 1444"/>
              <a:gd name="T39" fmla="*/ 252 h 479"/>
              <a:gd name="T40" fmla="*/ 0 w 1444"/>
              <a:gd name="T41" fmla="*/ 239 h 479"/>
              <a:gd name="T42" fmla="*/ 0 w 1444"/>
              <a:gd name="T43" fmla="*/ 227 h 479"/>
              <a:gd name="T44" fmla="*/ 8 w 1444"/>
              <a:gd name="T45" fmla="*/ 203 h 479"/>
              <a:gd name="T46" fmla="*/ 31 w 1444"/>
              <a:gd name="T47" fmla="*/ 168 h 479"/>
              <a:gd name="T48" fmla="*/ 86 w 1444"/>
              <a:gd name="T49" fmla="*/ 125 h 479"/>
              <a:gd name="T50" fmla="*/ 164 w 1444"/>
              <a:gd name="T51" fmla="*/ 86 h 479"/>
              <a:gd name="T52" fmla="*/ 262 w 1444"/>
              <a:gd name="T53" fmla="*/ 54 h 479"/>
              <a:gd name="T54" fmla="*/ 377 w 1444"/>
              <a:gd name="T55" fmla="*/ 29 h 479"/>
              <a:gd name="T56" fmla="*/ 506 w 1444"/>
              <a:gd name="T57" fmla="*/ 10 h 479"/>
              <a:gd name="T58" fmla="*/ 647 w 1444"/>
              <a:gd name="T59" fmla="*/ 0 h 479"/>
              <a:gd name="T60" fmla="*/ 722 w 1444"/>
              <a:gd name="T61" fmla="*/ 0 h 479"/>
              <a:gd name="T62" fmla="*/ 796 w 1444"/>
              <a:gd name="T63" fmla="*/ 0 h 479"/>
              <a:gd name="T64" fmla="*/ 937 w 1444"/>
              <a:gd name="T65" fmla="*/ 10 h 479"/>
              <a:gd name="T66" fmla="*/ 1066 w 1444"/>
              <a:gd name="T67" fmla="*/ 29 h 479"/>
              <a:gd name="T68" fmla="*/ 1182 w 1444"/>
              <a:gd name="T69" fmla="*/ 54 h 479"/>
              <a:gd name="T70" fmla="*/ 1279 w 1444"/>
              <a:gd name="T71" fmla="*/ 86 h 479"/>
              <a:gd name="T72" fmla="*/ 1357 w 1444"/>
              <a:gd name="T73" fmla="*/ 125 h 479"/>
              <a:gd name="T74" fmla="*/ 1412 w 1444"/>
              <a:gd name="T75" fmla="*/ 168 h 479"/>
              <a:gd name="T76" fmla="*/ 1436 w 1444"/>
              <a:gd name="T77" fmla="*/ 203 h 479"/>
              <a:gd name="T78" fmla="*/ 1444 w 1444"/>
              <a:gd name="T79" fmla="*/ 227 h 479"/>
              <a:gd name="T80" fmla="*/ 1444 w 1444"/>
              <a:gd name="T81" fmla="*/ 23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4" h="479">
                <a:moveTo>
                  <a:pt x="1444" y="239"/>
                </a:moveTo>
                <a:lnTo>
                  <a:pt x="1444" y="252"/>
                </a:lnTo>
                <a:lnTo>
                  <a:pt x="1436" y="276"/>
                </a:lnTo>
                <a:lnTo>
                  <a:pt x="1412" y="311"/>
                </a:lnTo>
                <a:lnTo>
                  <a:pt x="1357" y="354"/>
                </a:lnTo>
                <a:lnTo>
                  <a:pt x="1279" y="391"/>
                </a:lnTo>
                <a:lnTo>
                  <a:pt x="1182" y="424"/>
                </a:lnTo>
                <a:lnTo>
                  <a:pt x="1066" y="450"/>
                </a:lnTo>
                <a:lnTo>
                  <a:pt x="937" y="467"/>
                </a:lnTo>
                <a:lnTo>
                  <a:pt x="796" y="477"/>
                </a:lnTo>
                <a:lnTo>
                  <a:pt x="722" y="479"/>
                </a:lnTo>
                <a:lnTo>
                  <a:pt x="647" y="477"/>
                </a:lnTo>
                <a:lnTo>
                  <a:pt x="506" y="467"/>
                </a:lnTo>
                <a:lnTo>
                  <a:pt x="377" y="450"/>
                </a:lnTo>
                <a:lnTo>
                  <a:pt x="262" y="424"/>
                </a:lnTo>
                <a:lnTo>
                  <a:pt x="164" y="391"/>
                </a:lnTo>
                <a:lnTo>
                  <a:pt x="86" y="354"/>
                </a:lnTo>
                <a:lnTo>
                  <a:pt x="31" y="311"/>
                </a:lnTo>
                <a:lnTo>
                  <a:pt x="8" y="276"/>
                </a:lnTo>
                <a:lnTo>
                  <a:pt x="0" y="252"/>
                </a:lnTo>
                <a:lnTo>
                  <a:pt x="0" y="239"/>
                </a:lnTo>
                <a:lnTo>
                  <a:pt x="0" y="227"/>
                </a:lnTo>
                <a:lnTo>
                  <a:pt x="8" y="203"/>
                </a:lnTo>
                <a:lnTo>
                  <a:pt x="31" y="168"/>
                </a:lnTo>
                <a:lnTo>
                  <a:pt x="86" y="125"/>
                </a:lnTo>
                <a:lnTo>
                  <a:pt x="164" y="86"/>
                </a:lnTo>
                <a:lnTo>
                  <a:pt x="262" y="54"/>
                </a:lnTo>
                <a:lnTo>
                  <a:pt x="377" y="29"/>
                </a:lnTo>
                <a:lnTo>
                  <a:pt x="506" y="10"/>
                </a:lnTo>
                <a:lnTo>
                  <a:pt x="647" y="0"/>
                </a:lnTo>
                <a:lnTo>
                  <a:pt x="722" y="0"/>
                </a:lnTo>
                <a:lnTo>
                  <a:pt x="796" y="0"/>
                </a:lnTo>
                <a:lnTo>
                  <a:pt x="937" y="10"/>
                </a:lnTo>
                <a:lnTo>
                  <a:pt x="1066" y="29"/>
                </a:lnTo>
                <a:lnTo>
                  <a:pt x="1182" y="54"/>
                </a:lnTo>
                <a:lnTo>
                  <a:pt x="1279" y="86"/>
                </a:lnTo>
                <a:lnTo>
                  <a:pt x="1357" y="125"/>
                </a:lnTo>
                <a:lnTo>
                  <a:pt x="1412" y="168"/>
                </a:lnTo>
                <a:lnTo>
                  <a:pt x="1436" y="203"/>
                </a:lnTo>
                <a:lnTo>
                  <a:pt x="1444" y="227"/>
                </a:lnTo>
                <a:lnTo>
                  <a:pt x="1444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Freeform 155">
            <a:extLst>
              <a:ext uri="{FF2B5EF4-FFF2-40B4-BE49-F238E27FC236}">
                <a16:creationId xmlns:a16="http://schemas.microsoft.com/office/drawing/2014/main" id="{BFB75B10-D942-40DA-B7AF-884E4E691A96}"/>
              </a:ext>
            </a:extLst>
          </p:cNvPr>
          <p:cNvSpPr>
            <a:spLocks/>
          </p:cNvSpPr>
          <p:nvPr/>
        </p:nvSpPr>
        <p:spPr bwMode="auto">
          <a:xfrm>
            <a:off x="5020676" y="4134906"/>
            <a:ext cx="638111" cy="179933"/>
          </a:xfrm>
          <a:custGeom>
            <a:avLst/>
            <a:gdLst>
              <a:gd name="T0" fmla="*/ 1032 w 1032"/>
              <a:gd name="T1" fmla="*/ 146 h 292"/>
              <a:gd name="T2" fmla="*/ 1029 w 1032"/>
              <a:gd name="T3" fmla="*/ 161 h 292"/>
              <a:gd name="T4" fmla="*/ 1009 w 1032"/>
              <a:gd name="T5" fmla="*/ 189 h 292"/>
              <a:gd name="T6" fmla="*/ 970 w 1032"/>
              <a:gd name="T7" fmla="*/ 216 h 292"/>
              <a:gd name="T8" fmla="*/ 914 w 1032"/>
              <a:gd name="T9" fmla="*/ 239 h 292"/>
              <a:gd name="T10" fmla="*/ 806 w 1032"/>
              <a:gd name="T11" fmla="*/ 268 h 292"/>
              <a:gd name="T12" fmla="*/ 621 w 1032"/>
              <a:gd name="T13" fmla="*/ 289 h 292"/>
              <a:gd name="T14" fmla="*/ 516 w 1032"/>
              <a:gd name="T15" fmla="*/ 292 h 292"/>
              <a:gd name="T16" fmla="*/ 411 w 1032"/>
              <a:gd name="T17" fmla="*/ 289 h 292"/>
              <a:gd name="T18" fmla="*/ 226 w 1032"/>
              <a:gd name="T19" fmla="*/ 268 h 292"/>
              <a:gd name="T20" fmla="*/ 118 w 1032"/>
              <a:gd name="T21" fmla="*/ 239 h 292"/>
              <a:gd name="T22" fmla="*/ 61 w 1032"/>
              <a:gd name="T23" fmla="*/ 216 h 292"/>
              <a:gd name="T24" fmla="*/ 23 w 1032"/>
              <a:gd name="T25" fmla="*/ 189 h 292"/>
              <a:gd name="T26" fmla="*/ 2 w 1032"/>
              <a:gd name="T27" fmla="*/ 161 h 292"/>
              <a:gd name="T28" fmla="*/ 0 w 1032"/>
              <a:gd name="T29" fmla="*/ 146 h 292"/>
              <a:gd name="T30" fmla="*/ 2 w 1032"/>
              <a:gd name="T31" fmla="*/ 131 h 292"/>
              <a:gd name="T32" fmla="*/ 23 w 1032"/>
              <a:gd name="T33" fmla="*/ 102 h 292"/>
              <a:gd name="T34" fmla="*/ 61 w 1032"/>
              <a:gd name="T35" fmla="*/ 77 h 292"/>
              <a:gd name="T36" fmla="*/ 118 w 1032"/>
              <a:gd name="T37" fmla="*/ 54 h 292"/>
              <a:gd name="T38" fmla="*/ 226 w 1032"/>
              <a:gd name="T39" fmla="*/ 25 h 292"/>
              <a:gd name="T40" fmla="*/ 411 w 1032"/>
              <a:gd name="T41" fmla="*/ 2 h 292"/>
              <a:gd name="T42" fmla="*/ 516 w 1032"/>
              <a:gd name="T43" fmla="*/ 0 h 292"/>
              <a:gd name="T44" fmla="*/ 621 w 1032"/>
              <a:gd name="T45" fmla="*/ 2 h 292"/>
              <a:gd name="T46" fmla="*/ 806 w 1032"/>
              <a:gd name="T47" fmla="*/ 25 h 292"/>
              <a:gd name="T48" fmla="*/ 914 w 1032"/>
              <a:gd name="T49" fmla="*/ 54 h 292"/>
              <a:gd name="T50" fmla="*/ 970 w 1032"/>
              <a:gd name="T51" fmla="*/ 77 h 292"/>
              <a:gd name="T52" fmla="*/ 1009 w 1032"/>
              <a:gd name="T53" fmla="*/ 102 h 292"/>
              <a:gd name="T54" fmla="*/ 1029 w 1032"/>
              <a:gd name="T55" fmla="*/ 131 h 292"/>
              <a:gd name="T56" fmla="*/ 1032 w 1032"/>
              <a:gd name="T57" fmla="*/ 14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2" h="292">
                <a:moveTo>
                  <a:pt x="1032" y="146"/>
                </a:moveTo>
                <a:lnTo>
                  <a:pt x="1029" y="161"/>
                </a:lnTo>
                <a:lnTo>
                  <a:pt x="1009" y="189"/>
                </a:lnTo>
                <a:lnTo>
                  <a:pt x="970" y="216"/>
                </a:lnTo>
                <a:lnTo>
                  <a:pt x="914" y="239"/>
                </a:lnTo>
                <a:lnTo>
                  <a:pt x="806" y="268"/>
                </a:lnTo>
                <a:lnTo>
                  <a:pt x="621" y="289"/>
                </a:lnTo>
                <a:lnTo>
                  <a:pt x="516" y="292"/>
                </a:lnTo>
                <a:lnTo>
                  <a:pt x="411" y="289"/>
                </a:lnTo>
                <a:lnTo>
                  <a:pt x="226" y="268"/>
                </a:lnTo>
                <a:lnTo>
                  <a:pt x="118" y="239"/>
                </a:lnTo>
                <a:lnTo>
                  <a:pt x="61" y="216"/>
                </a:lnTo>
                <a:lnTo>
                  <a:pt x="23" y="189"/>
                </a:lnTo>
                <a:lnTo>
                  <a:pt x="2" y="161"/>
                </a:lnTo>
                <a:lnTo>
                  <a:pt x="0" y="146"/>
                </a:lnTo>
                <a:lnTo>
                  <a:pt x="2" y="131"/>
                </a:lnTo>
                <a:lnTo>
                  <a:pt x="23" y="102"/>
                </a:lnTo>
                <a:lnTo>
                  <a:pt x="61" y="77"/>
                </a:lnTo>
                <a:lnTo>
                  <a:pt x="118" y="54"/>
                </a:lnTo>
                <a:lnTo>
                  <a:pt x="226" y="25"/>
                </a:lnTo>
                <a:lnTo>
                  <a:pt x="411" y="2"/>
                </a:lnTo>
                <a:lnTo>
                  <a:pt x="516" y="0"/>
                </a:lnTo>
                <a:lnTo>
                  <a:pt x="621" y="2"/>
                </a:lnTo>
                <a:lnTo>
                  <a:pt x="806" y="25"/>
                </a:lnTo>
                <a:lnTo>
                  <a:pt x="914" y="54"/>
                </a:lnTo>
                <a:lnTo>
                  <a:pt x="970" y="77"/>
                </a:lnTo>
                <a:lnTo>
                  <a:pt x="1009" y="102"/>
                </a:lnTo>
                <a:lnTo>
                  <a:pt x="1029" y="131"/>
                </a:lnTo>
                <a:lnTo>
                  <a:pt x="1032" y="14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Freeform 266">
            <a:extLst>
              <a:ext uri="{FF2B5EF4-FFF2-40B4-BE49-F238E27FC236}">
                <a16:creationId xmlns:a16="http://schemas.microsoft.com/office/drawing/2014/main" id="{7076A852-F6C8-49B5-9245-BB1F91707448}"/>
              </a:ext>
            </a:extLst>
          </p:cNvPr>
          <p:cNvSpPr>
            <a:spLocks/>
          </p:cNvSpPr>
          <p:nvPr/>
        </p:nvSpPr>
        <p:spPr bwMode="auto">
          <a:xfrm>
            <a:off x="3486613" y="3303879"/>
            <a:ext cx="710455" cy="235582"/>
          </a:xfrm>
          <a:custGeom>
            <a:avLst/>
            <a:gdLst>
              <a:gd name="T0" fmla="*/ 1148 w 1148"/>
              <a:gd name="T1" fmla="*/ 190 h 381"/>
              <a:gd name="T2" fmla="*/ 1146 w 1148"/>
              <a:gd name="T3" fmla="*/ 210 h 381"/>
              <a:gd name="T4" fmla="*/ 1123 w 1148"/>
              <a:gd name="T5" fmla="*/ 247 h 381"/>
              <a:gd name="T6" fmla="*/ 1078 w 1148"/>
              <a:gd name="T7" fmla="*/ 282 h 381"/>
              <a:gd name="T8" fmla="*/ 1017 w 1148"/>
              <a:gd name="T9" fmla="*/ 312 h 381"/>
              <a:gd name="T10" fmla="*/ 939 w 1148"/>
              <a:gd name="T11" fmla="*/ 338 h 381"/>
              <a:gd name="T12" fmla="*/ 848 w 1148"/>
              <a:gd name="T13" fmla="*/ 358 h 381"/>
              <a:gd name="T14" fmla="*/ 745 w 1148"/>
              <a:gd name="T15" fmla="*/ 373 h 381"/>
              <a:gd name="T16" fmla="*/ 632 w 1148"/>
              <a:gd name="T17" fmla="*/ 380 h 381"/>
              <a:gd name="T18" fmla="*/ 573 w 1148"/>
              <a:gd name="T19" fmla="*/ 381 h 381"/>
              <a:gd name="T20" fmla="*/ 516 w 1148"/>
              <a:gd name="T21" fmla="*/ 380 h 381"/>
              <a:gd name="T22" fmla="*/ 403 w 1148"/>
              <a:gd name="T23" fmla="*/ 373 h 381"/>
              <a:gd name="T24" fmla="*/ 300 w 1148"/>
              <a:gd name="T25" fmla="*/ 358 h 381"/>
              <a:gd name="T26" fmla="*/ 209 w 1148"/>
              <a:gd name="T27" fmla="*/ 338 h 381"/>
              <a:gd name="T28" fmla="*/ 131 w 1148"/>
              <a:gd name="T29" fmla="*/ 312 h 381"/>
              <a:gd name="T30" fmla="*/ 69 w 1148"/>
              <a:gd name="T31" fmla="*/ 282 h 381"/>
              <a:gd name="T32" fmla="*/ 25 w 1148"/>
              <a:gd name="T33" fmla="*/ 247 h 381"/>
              <a:gd name="T34" fmla="*/ 2 w 1148"/>
              <a:gd name="T35" fmla="*/ 210 h 381"/>
              <a:gd name="T36" fmla="*/ 0 w 1148"/>
              <a:gd name="T37" fmla="*/ 190 h 381"/>
              <a:gd name="T38" fmla="*/ 2 w 1148"/>
              <a:gd name="T39" fmla="*/ 171 h 381"/>
              <a:gd name="T40" fmla="*/ 25 w 1148"/>
              <a:gd name="T41" fmla="*/ 134 h 381"/>
              <a:gd name="T42" fmla="*/ 69 w 1148"/>
              <a:gd name="T43" fmla="*/ 99 h 381"/>
              <a:gd name="T44" fmla="*/ 131 w 1148"/>
              <a:gd name="T45" fmla="*/ 69 h 381"/>
              <a:gd name="T46" fmla="*/ 209 w 1148"/>
              <a:gd name="T47" fmla="*/ 43 h 381"/>
              <a:gd name="T48" fmla="*/ 300 w 1148"/>
              <a:gd name="T49" fmla="*/ 23 h 381"/>
              <a:gd name="T50" fmla="*/ 403 w 1148"/>
              <a:gd name="T51" fmla="*/ 9 h 381"/>
              <a:gd name="T52" fmla="*/ 516 w 1148"/>
              <a:gd name="T53" fmla="*/ 1 h 381"/>
              <a:gd name="T54" fmla="*/ 573 w 1148"/>
              <a:gd name="T55" fmla="*/ 0 h 381"/>
              <a:gd name="T56" fmla="*/ 632 w 1148"/>
              <a:gd name="T57" fmla="*/ 1 h 381"/>
              <a:gd name="T58" fmla="*/ 745 w 1148"/>
              <a:gd name="T59" fmla="*/ 9 h 381"/>
              <a:gd name="T60" fmla="*/ 848 w 1148"/>
              <a:gd name="T61" fmla="*/ 23 h 381"/>
              <a:gd name="T62" fmla="*/ 939 w 1148"/>
              <a:gd name="T63" fmla="*/ 43 h 381"/>
              <a:gd name="T64" fmla="*/ 1017 w 1148"/>
              <a:gd name="T65" fmla="*/ 69 h 381"/>
              <a:gd name="T66" fmla="*/ 1078 w 1148"/>
              <a:gd name="T67" fmla="*/ 99 h 381"/>
              <a:gd name="T68" fmla="*/ 1123 w 1148"/>
              <a:gd name="T69" fmla="*/ 134 h 381"/>
              <a:gd name="T70" fmla="*/ 1146 w 1148"/>
              <a:gd name="T71" fmla="*/ 171 h 381"/>
              <a:gd name="T72" fmla="*/ 1148 w 1148"/>
              <a:gd name="T73" fmla="*/ 19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48" h="381">
                <a:moveTo>
                  <a:pt x="1148" y="190"/>
                </a:moveTo>
                <a:lnTo>
                  <a:pt x="1146" y="210"/>
                </a:lnTo>
                <a:lnTo>
                  <a:pt x="1123" y="247"/>
                </a:lnTo>
                <a:lnTo>
                  <a:pt x="1078" y="282"/>
                </a:lnTo>
                <a:lnTo>
                  <a:pt x="1017" y="312"/>
                </a:lnTo>
                <a:lnTo>
                  <a:pt x="939" y="338"/>
                </a:lnTo>
                <a:lnTo>
                  <a:pt x="848" y="358"/>
                </a:lnTo>
                <a:lnTo>
                  <a:pt x="745" y="373"/>
                </a:lnTo>
                <a:lnTo>
                  <a:pt x="632" y="380"/>
                </a:lnTo>
                <a:lnTo>
                  <a:pt x="573" y="381"/>
                </a:lnTo>
                <a:lnTo>
                  <a:pt x="516" y="380"/>
                </a:lnTo>
                <a:lnTo>
                  <a:pt x="403" y="373"/>
                </a:lnTo>
                <a:lnTo>
                  <a:pt x="300" y="358"/>
                </a:lnTo>
                <a:lnTo>
                  <a:pt x="209" y="338"/>
                </a:lnTo>
                <a:lnTo>
                  <a:pt x="131" y="312"/>
                </a:lnTo>
                <a:lnTo>
                  <a:pt x="69" y="282"/>
                </a:lnTo>
                <a:lnTo>
                  <a:pt x="25" y="247"/>
                </a:lnTo>
                <a:lnTo>
                  <a:pt x="2" y="210"/>
                </a:lnTo>
                <a:lnTo>
                  <a:pt x="0" y="190"/>
                </a:lnTo>
                <a:lnTo>
                  <a:pt x="2" y="171"/>
                </a:lnTo>
                <a:lnTo>
                  <a:pt x="25" y="134"/>
                </a:lnTo>
                <a:lnTo>
                  <a:pt x="69" y="99"/>
                </a:lnTo>
                <a:lnTo>
                  <a:pt x="131" y="69"/>
                </a:lnTo>
                <a:lnTo>
                  <a:pt x="209" y="43"/>
                </a:lnTo>
                <a:lnTo>
                  <a:pt x="300" y="23"/>
                </a:lnTo>
                <a:lnTo>
                  <a:pt x="403" y="9"/>
                </a:lnTo>
                <a:lnTo>
                  <a:pt x="516" y="1"/>
                </a:lnTo>
                <a:lnTo>
                  <a:pt x="573" y="0"/>
                </a:lnTo>
                <a:lnTo>
                  <a:pt x="632" y="1"/>
                </a:lnTo>
                <a:lnTo>
                  <a:pt x="745" y="9"/>
                </a:lnTo>
                <a:lnTo>
                  <a:pt x="848" y="23"/>
                </a:lnTo>
                <a:lnTo>
                  <a:pt x="939" y="43"/>
                </a:lnTo>
                <a:lnTo>
                  <a:pt x="1017" y="69"/>
                </a:lnTo>
                <a:lnTo>
                  <a:pt x="1078" y="99"/>
                </a:lnTo>
                <a:lnTo>
                  <a:pt x="1123" y="134"/>
                </a:lnTo>
                <a:lnTo>
                  <a:pt x="1146" y="171"/>
                </a:lnTo>
                <a:lnTo>
                  <a:pt x="1148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Freeform 267">
            <a:extLst>
              <a:ext uri="{FF2B5EF4-FFF2-40B4-BE49-F238E27FC236}">
                <a16:creationId xmlns:a16="http://schemas.microsoft.com/office/drawing/2014/main" id="{DEA58A09-9029-4CD6-AB24-E884610EC5CA}"/>
              </a:ext>
            </a:extLst>
          </p:cNvPr>
          <p:cNvSpPr>
            <a:spLocks/>
          </p:cNvSpPr>
          <p:nvPr/>
        </p:nvSpPr>
        <p:spPr bwMode="auto">
          <a:xfrm>
            <a:off x="3588637" y="3350253"/>
            <a:ext cx="506407" cy="142834"/>
          </a:xfrm>
          <a:custGeom>
            <a:avLst/>
            <a:gdLst>
              <a:gd name="T0" fmla="*/ 819 w 819"/>
              <a:gd name="T1" fmla="*/ 115 h 231"/>
              <a:gd name="T2" fmla="*/ 818 w 819"/>
              <a:gd name="T3" fmla="*/ 128 h 231"/>
              <a:gd name="T4" fmla="*/ 802 w 819"/>
              <a:gd name="T5" fmla="*/ 149 h 231"/>
              <a:gd name="T6" fmla="*/ 771 w 819"/>
              <a:gd name="T7" fmla="*/ 171 h 231"/>
              <a:gd name="T8" fmla="*/ 726 w 819"/>
              <a:gd name="T9" fmla="*/ 190 h 231"/>
              <a:gd name="T10" fmla="*/ 641 w 819"/>
              <a:gd name="T11" fmla="*/ 213 h 231"/>
              <a:gd name="T12" fmla="*/ 493 w 819"/>
              <a:gd name="T13" fmla="*/ 230 h 231"/>
              <a:gd name="T14" fmla="*/ 409 w 819"/>
              <a:gd name="T15" fmla="*/ 231 h 231"/>
              <a:gd name="T16" fmla="*/ 326 w 819"/>
              <a:gd name="T17" fmla="*/ 230 h 231"/>
              <a:gd name="T18" fmla="*/ 179 w 819"/>
              <a:gd name="T19" fmla="*/ 213 h 231"/>
              <a:gd name="T20" fmla="*/ 94 w 819"/>
              <a:gd name="T21" fmla="*/ 190 h 231"/>
              <a:gd name="T22" fmla="*/ 49 w 819"/>
              <a:gd name="T23" fmla="*/ 171 h 231"/>
              <a:gd name="T24" fmla="*/ 18 w 819"/>
              <a:gd name="T25" fmla="*/ 149 h 231"/>
              <a:gd name="T26" fmla="*/ 2 w 819"/>
              <a:gd name="T27" fmla="*/ 128 h 231"/>
              <a:gd name="T28" fmla="*/ 0 w 819"/>
              <a:gd name="T29" fmla="*/ 115 h 231"/>
              <a:gd name="T30" fmla="*/ 2 w 819"/>
              <a:gd name="T31" fmla="*/ 103 h 231"/>
              <a:gd name="T32" fmla="*/ 18 w 819"/>
              <a:gd name="T33" fmla="*/ 80 h 231"/>
              <a:gd name="T34" fmla="*/ 49 w 819"/>
              <a:gd name="T35" fmla="*/ 60 h 231"/>
              <a:gd name="T36" fmla="*/ 94 w 819"/>
              <a:gd name="T37" fmla="*/ 41 h 231"/>
              <a:gd name="T38" fmla="*/ 179 w 819"/>
              <a:gd name="T39" fmla="*/ 18 h 231"/>
              <a:gd name="T40" fmla="*/ 326 w 819"/>
              <a:gd name="T41" fmla="*/ 1 h 231"/>
              <a:gd name="T42" fmla="*/ 409 w 819"/>
              <a:gd name="T43" fmla="*/ 0 h 231"/>
              <a:gd name="T44" fmla="*/ 493 w 819"/>
              <a:gd name="T45" fmla="*/ 1 h 231"/>
              <a:gd name="T46" fmla="*/ 641 w 819"/>
              <a:gd name="T47" fmla="*/ 18 h 231"/>
              <a:gd name="T48" fmla="*/ 726 w 819"/>
              <a:gd name="T49" fmla="*/ 41 h 231"/>
              <a:gd name="T50" fmla="*/ 771 w 819"/>
              <a:gd name="T51" fmla="*/ 60 h 231"/>
              <a:gd name="T52" fmla="*/ 802 w 819"/>
              <a:gd name="T53" fmla="*/ 80 h 231"/>
              <a:gd name="T54" fmla="*/ 818 w 819"/>
              <a:gd name="T55" fmla="*/ 103 h 231"/>
              <a:gd name="T56" fmla="*/ 819 w 819"/>
              <a:gd name="T57" fmla="*/ 11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231">
                <a:moveTo>
                  <a:pt x="819" y="115"/>
                </a:moveTo>
                <a:lnTo>
                  <a:pt x="818" y="128"/>
                </a:lnTo>
                <a:lnTo>
                  <a:pt x="802" y="149"/>
                </a:lnTo>
                <a:lnTo>
                  <a:pt x="771" y="171"/>
                </a:lnTo>
                <a:lnTo>
                  <a:pt x="726" y="190"/>
                </a:lnTo>
                <a:lnTo>
                  <a:pt x="641" y="213"/>
                </a:lnTo>
                <a:lnTo>
                  <a:pt x="493" y="230"/>
                </a:lnTo>
                <a:lnTo>
                  <a:pt x="409" y="231"/>
                </a:lnTo>
                <a:lnTo>
                  <a:pt x="326" y="230"/>
                </a:lnTo>
                <a:lnTo>
                  <a:pt x="179" y="213"/>
                </a:lnTo>
                <a:lnTo>
                  <a:pt x="94" y="190"/>
                </a:lnTo>
                <a:lnTo>
                  <a:pt x="49" y="171"/>
                </a:lnTo>
                <a:lnTo>
                  <a:pt x="18" y="149"/>
                </a:lnTo>
                <a:lnTo>
                  <a:pt x="2" y="128"/>
                </a:lnTo>
                <a:lnTo>
                  <a:pt x="0" y="115"/>
                </a:lnTo>
                <a:lnTo>
                  <a:pt x="2" y="103"/>
                </a:lnTo>
                <a:lnTo>
                  <a:pt x="18" y="80"/>
                </a:lnTo>
                <a:lnTo>
                  <a:pt x="49" y="60"/>
                </a:lnTo>
                <a:lnTo>
                  <a:pt x="94" y="41"/>
                </a:lnTo>
                <a:lnTo>
                  <a:pt x="179" y="18"/>
                </a:lnTo>
                <a:lnTo>
                  <a:pt x="326" y="1"/>
                </a:lnTo>
                <a:lnTo>
                  <a:pt x="409" y="0"/>
                </a:lnTo>
                <a:lnTo>
                  <a:pt x="493" y="1"/>
                </a:lnTo>
                <a:lnTo>
                  <a:pt x="641" y="18"/>
                </a:lnTo>
                <a:lnTo>
                  <a:pt x="726" y="41"/>
                </a:lnTo>
                <a:lnTo>
                  <a:pt x="771" y="60"/>
                </a:lnTo>
                <a:lnTo>
                  <a:pt x="802" y="80"/>
                </a:lnTo>
                <a:lnTo>
                  <a:pt x="818" y="103"/>
                </a:lnTo>
                <a:lnTo>
                  <a:pt x="819" y="115"/>
                </a:lnTo>
                <a:close/>
              </a:path>
            </a:pathLst>
          </a:custGeom>
          <a:solidFill>
            <a:srgbClr val="8CC14F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" name="Connector: Elbow 134">
            <a:extLst>
              <a:ext uri="{FF2B5EF4-FFF2-40B4-BE49-F238E27FC236}">
                <a16:creationId xmlns:a16="http://schemas.microsoft.com/office/drawing/2014/main" id="{F5179B68-4E0E-4FC7-BB42-43C4AB1C72EB}"/>
              </a:ext>
            </a:extLst>
          </p:cNvPr>
          <p:cNvCxnSpPr>
            <a:cxnSpLocks/>
            <a:endCxn id="30" idx="1"/>
          </p:cNvCxnSpPr>
          <p:nvPr/>
        </p:nvCxnSpPr>
        <p:spPr>
          <a:xfrm rot="5400000" flipH="1" flipV="1">
            <a:off x="6202253" y="3945809"/>
            <a:ext cx="1606907" cy="65152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F3F9928-CACB-4F53-9550-4A0DC1B6A969}"/>
              </a:ext>
            </a:extLst>
          </p:cNvPr>
          <p:cNvSpPr/>
          <p:nvPr/>
        </p:nvSpPr>
        <p:spPr>
          <a:xfrm>
            <a:off x="7331468" y="3220172"/>
            <a:ext cx="49376" cy="4958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  <a:noAutofit/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1" name="Connector: Elbow 136">
            <a:extLst>
              <a:ext uri="{FF2B5EF4-FFF2-40B4-BE49-F238E27FC236}">
                <a16:creationId xmlns:a16="http://schemas.microsoft.com/office/drawing/2014/main" id="{B9B73327-778B-4545-903B-C17FBBD198E3}"/>
              </a:ext>
            </a:extLst>
          </p:cNvPr>
          <p:cNvCxnSpPr>
            <a:cxnSpLocks/>
            <a:endCxn id="32" idx="1"/>
          </p:cNvCxnSpPr>
          <p:nvPr/>
        </p:nvCxnSpPr>
        <p:spPr>
          <a:xfrm rot="5400000" flipH="1" flipV="1">
            <a:off x="3486670" y="2339394"/>
            <a:ext cx="1431638" cy="728498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3AE142-92A0-49D7-ADB2-E19ACADB678B}"/>
              </a:ext>
            </a:extLst>
          </p:cNvPr>
          <p:cNvSpPr/>
          <p:nvPr/>
        </p:nvSpPr>
        <p:spPr>
          <a:xfrm>
            <a:off x="4566739" y="1739880"/>
            <a:ext cx="49376" cy="495888"/>
          </a:xfrm>
          <a:prstGeom prst="rect">
            <a:avLst/>
          </a:prstGeom>
          <a:solidFill>
            <a:srgbClr val="8CC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776"/>
            <a:endParaRPr lang="en-US" sz="1944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3" name="Connector: Elbow 140">
            <a:extLst>
              <a:ext uri="{FF2B5EF4-FFF2-40B4-BE49-F238E27FC236}">
                <a16:creationId xmlns:a16="http://schemas.microsoft.com/office/drawing/2014/main" id="{650103A0-7F68-45B7-97AA-90FA740AE5EF}"/>
              </a:ext>
            </a:extLst>
          </p:cNvPr>
          <p:cNvCxnSpPr>
            <a:cxnSpLocks/>
            <a:endCxn id="36" idx="3"/>
          </p:cNvCxnSpPr>
          <p:nvPr/>
        </p:nvCxnSpPr>
        <p:spPr>
          <a:xfrm rot="5400000">
            <a:off x="4362747" y="3564161"/>
            <a:ext cx="307894" cy="164607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D08E18D-B689-4F92-B988-26788C2C96C6}"/>
              </a:ext>
            </a:extLst>
          </p:cNvPr>
          <p:cNvSpPr/>
          <p:nvPr/>
        </p:nvSpPr>
        <p:spPr>
          <a:xfrm>
            <a:off x="3644283" y="4293199"/>
            <a:ext cx="49376" cy="495888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1116" y="3120229"/>
            <a:ext cx="291689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76">
              <a:lnSpc>
                <a:spcPct val="90000"/>
              </a:lnSpc>
            </a:pPr>
            <a:r>
              <a:rPr lang="en-US" sz="2592" b="1" dirty="0" smtClean="0">
                <a:solidFill>
                  <a:srgbClr val="FF6600"/>
                </a:solidFill>
                <a:latin typeface="Tahoma"/>
                <a:cs typeface="Tahoma"/>
              </a:rPr>
              <a:t>57,000</a:t>
            </a:r>
            <a:r>
              <a:rPr lang="en-US" sz="2592" b="1" dirty="0">
                <a:solidFill>
                  <a:srgbClr val="FF6600"/>
                </a:solidFill>
                <a:latin typeface="Tahoma"/>
                <a:cs typeface="Tahoma"/>
              </a:rPr>
              <a:t>+</a:t>
            </a:r>
          </a:p>
          <a:p>
            <a:pPr defTabSz="493776">
              <a:lnSpc>
                <a:spcPct val="90000"/>
              </a:lnSpc>
            </a:pPr>
            <a:r>
              <a:rPr lang="en-US" sz="1512" kern="0" dirty="0" smtClean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Graduates</a:t>
            </a:r>
            <a:r>
              <a:rPr lang="en-US" sz="1512" kern="0" dirty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 </a:t>
            </a:r>
            <a:r>
              <a:rPr lang="en-US" sz="1512" kern="0" dirty="0" smtClean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to </a:t>
            </a:r>
            <a:r>
              <a:rPr lang="en-US" sz="1512" kern="0" dirty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date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6119" y="4201194"/>
            <a:ext cx="21396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93776">
              <a:lnSpc>
                <a:spcPct val="90000"/>
              </a:lnSpc>
            </a:pPr>
            <a:r>
              <a:rPr lang="en-US" sz="2592" b="1" dirty="0">
                <a:solidFill>
                  <a:srgbClr val="FD971F"/>
                </a:solidFill>
                <a:latin typeface="Tahoma"/>
                <a:cs typeface="Tahoma"/>
              </a:rPr>
              <a:t>90%</a:t>
            </a:r>
          </a:p>
          <a:p>
            <a:pPr algn="r" defTabSz="493776">
              <a:lnSpc>
                <a:spcPct val="90000"/>
              </a:lnSpc>
            </a:pPr>
            <a:r>
              <a:rPr lang="en-US" sz="1512" kern="0" dirty="0" smtClean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Matriculation pass rate</a:t>
            </a:r>
            <a:endParaRPr lang="en-US" sz="1512" kern="0" dirty="0">
              <a:solidFill>
                <a:srgbClr val="999999"/>
              </a:solidFill>
              <a:latin typeface="Tahoma"/>
              <a:ea typeface="Karla"/>
              <a:cs typeface="Tahoma"/>
            </a:endParaRPr>
          </a:p>
        </p:txBody>
      </p:sp>
      <p:pic>
        <p:nvPicPr>
          <p:cNvPr id="41" name="Picture 40" descr="diplom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452" y="3986123"/>
            <a:ext cx="802145" cy="802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09065" y="6172200"/>
            <a:ext cx="3898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/>
            <a:r>
              <a:rPr lang="en-US" sz="1440" dirty="0">
                <a:solidFill>
                  <a:srgbClr val="FFFFFF"/>
                </a:solidFill>
                <a:latin typeface="Arial"/>
              </a:rPr>
              <a:t>12</a:t>
            </a:r>
          </a:p>
        </p:txBody>
      </p:sp>
      <p:pic>
        <p:nvPicPr>
          <p:cNvPr id="34" name="Picture 33" descr="backp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296" y="1517241"/>
            <a:ext cx="794279" cy="794279"/>
          </a:xfrm>
          <a:prstGeom prst="rect">
            <a:avLst/>
          </a:prstGeom>
        </p:spPr>
      </p:pic>
      <p:sp>
        <p:nvSpPr>
          <p:cNvPr id="35" name="TextBox 39"/>
          <p:cNvSpPr txBox="1"/>
          <p:nvPr/>
        </p:nvSpPr>
        <p:spPr>
          <a:xfrm>
            <a:off x="4566738" y="1662215"/>
            <a:ext cx="2113208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1480">
              <a:lnSpc>
                <a:spcPct val="90000"/>
              </a:lnSpc>
            </a:pPr>
            <a:r>
              <a:rPr lang="en-US" sz="2590" b="1" dirty="0">
                <a:solidFill>
                  <a:srgbClr val="8CC14F"/>
                </a:solidFill>
                <a:latin typeface="Tahoma"/>
                <a:cs typeface="Tahoma"/>
              </a:rPr>
              <a:t>30%</a:t>
            </a:r>
          </a:p>
          <a:p>
            <a:pPr defTabSz="411480">
              <a:lnSpc>
                <a:spcPct val="90000"/>
              </a:lnSpc>
            </a:pPr>
            <a:r>
              <a:rPr lang="en-US" sz="1510" kern="0" dirty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Students </a:t>
            </a:r>
            <a:r>
              <a:rPr lang="en-US" sz="1510" kern="0" dirty="0" smtClean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scored A/A</a:t>
            </a:r>
            <a:r>
              <a:rPr lang="en-US" sz="1510" kern="0" dirty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+</a:t>
            </a:r>
          </a:p>
        </p:txBody>
      </p:sp>
      <p:pic>
        <p:nvPicPr>
          <p:cNvPr id="43" name="Picture 42" descr="succes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925" y="3002820"/>
            <a:ext cx="714237" cy="71423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45" name="Rectangle 44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7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Alumni Impact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250423" y="1971100"/>
            <a:ext cx="261403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1400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400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Literacy for </a:t>
            </a: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 women and girls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26033" y="2815332"/>
            <a:ext cx="127404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174,000+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Learners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76697" y="2048930"/>
            <a:ext cx="274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Vocational Training</a:t>
            </a: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Training community women and girls in tailoring and embroidery</a:t>
            </a:r>
          </a:p>
          <a:p>
            <a:pPr>
              <a:lnSpc>
                <a:spcPct val="120000"/>
              </a:lnSpc>
            </a:pPr>
            <a:endParaRPr lang="en-US" sz="1400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83552" y="2906748"/>
            <a:ext cx="118071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 smtClean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3,200</a:t>
            </a:r>
            <a:endParaRPr lang="en-US" sz="1400" b="1" kern="0" dirty="0">
              <a:solidFill>
                <a:srgbClr val="8CC14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Trainees</a:t>
            </a:r>
            <a:r>
              <a:rPr lang="en-US" sz="1400" kern="0" dirty="0">
                <a:solidFill>
                  <a:srgbClr val="9999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7414" y="2921709"/>
            <a:ext cx="148016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 smtClean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</a:t>
            </a:r>
            <a:endParaRPr lang="en-US" sz="1400" b="1" kern="0" dirty="0">
              <a:solidFill>
                <a:srgbClr val="8CC14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Centers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06437" y="2014940"/>
            <a:ext cx="244802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 err="1" smtClean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Aab</a:t>
            </a:r>
            <a:r>
              <a:rPr lang="en-US" b="1" kern="0" dirty="0" smtClean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-e-</a:t>
            </a:r>
            <a:r>
              <a:rPr lang="en-US" b="1" kern="0" dirty="0" err="1" smtClean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Rehmat</a:t>
            </a:r>
            <a:endParaRPr lang="en-US" b="1" kern="0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Providing filtered drinking water for communities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5411" y="2877240"/>
            <a:ext cx="209074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48,000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Daily Beneficiaries</a:t>
            </a:r>
            <a:endParaRPr lang="en-US" sz="1400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464890" y="2877240"/>
            <a:ext cx="159662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36 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Filtration </a:t>
            </a:r>
            <a:r>
              <a:rPr lang="en-US" sz="1400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plants</a:t>
            </a:r>
            <a:endParaRPr lang="en-US" sz="1400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14" descr="ed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906" y="1552959"/>
            <a:ext cx="789871" cy="789871"/>
          </a:xfrm>
          <a:prstGeom prst="rect">
            <a:avLst/>
          </a:prstGeom>
        </p:spPr>
      </p:pic>
      <p:pic>
        <p:nvPicPr>
          <p:cNvPr id="17" name="Picture 16" descr="sewing-machine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089" y="1375187"/>
            <a:ext cx="747456" cy="747456"/>
          </a:xfrm>
          <a:prstGeom prst="rect">
            <a:avLst/>
          </a:prstGeom>
        </p:spPr>
      </p:pic>
      <p:pic>
        <p:nvPicPr>
          <p:cNvPr id="18" name="Picture 17" descr="water-filt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31" y="1463701"/>
            <a:ext cx="917389" cy="917389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5200817" y="2971031"/>
            <a:ext cx="0" cy="43967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1248" y="4633258"/>
            <a:ext cx="261403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Rahbar</a:t>
            </a:r>
            <a:r>
              <a:rPr lang="en-US" sz="1400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Mentoring program for 8</a:t>
            </a:r>
            <a:r>
              <a:rPr lang="en-US" sz="1400" kern="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students</a:t>
            </a:r>
          </a:p>
        </p:txBody>
      </p:sp>
      <p:pic>
        <p:nvPicPr>
          <p:cNvPr id="37" name="Picture 36" descr="high-fiv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19395" y="3850388"/>
            <a:ext cx="859748" cy="8597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00080" y="5543609"/>
            <a:ext cx="118071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15,150+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Mentors</a:t>
            </a:r>
            <a:r>
              <a:rPr lang="en-US" sz="1400" kern="0" dirty="0">
                <a:solidFill>
                  <a:srgbClr val="9999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49168" y="5539114"/>
            <a:ext cx="11887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57,150+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Mentees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8731" y="4594574"/>
            <a:ext cx="277708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Summer Camp</a:t>
            </a:r>
          </a:p>
          <a:p>
            <a:pPr>
              <a:lnSpc>
                <a:spcPct val="120000"/>
              </a:lnSpc>
            </a:pPr>
            <a:r>
              <a:rPr lang="en-US" sz="1400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Fun-based learning for </a:t>
            </a: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primary students (Grades 3, 4, and 5</a:t>
            </a:r>
            <a:r>
              <a:rPr lang="en-US" sz="1400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1400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2700" y="5543609"/>
            <a:ext cx="153795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11,200+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Volunteers</a:t>
            </a:r>
            <a:r>
              <a:rPr lang="en-US" sz="1400" kern="0" dirty="0">
                <a:solidFill>
                  <a:srgbClr val="9999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87347" y="5539355"/>
            <a:ext cx="11887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77,400+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Students</a:t>
            </a:r>
          </a:p>
        </p:txBody>
      </p:sp>
      <p:pic>
        <p:nvPicPr>
          <p:cNvPr id="46" name="Picture 45" descr="care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100" y="3757258"/>
            <a:ext cx="923462" cy="92346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3883888" y="5513335"/>
            <a:ext cx="0" cy="56513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6786478" y="5543609"/>
            <a:ext cx="0" cy="56630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28" name="Rectangle 2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 Beyond Basic Schooling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8571018" y="2923621"/>
            <a:ext cx="0" cy="43967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8" name="Rectangle 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36406"/>
            <a:ext cx="10058400" cy="50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0668" y="1280359"/>
            <a:ext cx="9739745" cy="5195842"/>
          </a:xfrm>
        </p:spPr>
        <p:txBody>
          <a:bodyPr/>
          <a:lstStyle/>
          <a:p>
            <a:pPr marL="91440" indent="0">
              <a:buNone/>
            </a:pPr>
            <a:r>
              <a:rPr lang="en-US" sz="216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Vision:</a:t>
            </a:r>
            <a:endParaRPr lang="en-US" sz="216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Literate and well-informed communities around TCF schools.</a:t>
            </a:r>
          </a:p>
          <a:p>
            <a:pPr algn="just"/>
            <a:endParaRPr lang="en-US" sz="216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91440" indent="0" algn="just">
              <a:buNone/>
            </a:pPr>
            <a:r>
              <a:rPr lang="en-US" sz="216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Mission:</a:t>
            </a:r>
            <a:endParaRPr lang="en-US" sz="216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enable community women and girls around TCF schools to attain literacy and numeracy skills, enabling them to make better decisions, increase their self-confidence, and bridge educational gaps. </a:t>
            </a:r>
          </a:p>
          <a:p>
            <a:pPr algn="just"/>
            <a:endParaRPr lang="en-US" sz="216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91440" indent="0" algn="just">
              <a:buNone/>
            </a:pPr>
            <a:r>
              <a:rPr lang="en-US" sz="216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Impact:</a:t>
            </a:r>
            <a:endParaRPr lang="en-US" sz="216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date, </a:t>
            </a:r>
            <a:r>
              <a:rPr lang="en-US" sz="216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has imparted essential skills of literacy and numeracy to over </a:t>
            </a:r>
            <a:r>
              <a:rPr lang="en-US" sz="216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174,000 </a:t>
            </a: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community women and girls all over Pakistan.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6" name="Rectangle 5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About </a:t>
            </a:r>
            <a:r>
              <a:rPr lang="en-US" sz="2400" b="1" kern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endParaRPr lang="en-US" sz="24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5" name="Rectangle 4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Winning </a:t>
            </a:r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</a:t>
            </a:r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 UNESCO Confucius Prize for Literacy 2017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" y="1417320"/>
            <a:ext cx="4334933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59" y="1417320"/>
            <a:ext cx="4399154" cy="325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0401" y="4736252"/>
            <a:ext cx="9052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76"/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TCF received the UNESCO Confucius Prize for Literacy 2017 </a:t>
            </a: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</a:t>
            </a: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kumimoji="0" lang="en-US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September </a:t>
            </a:r>
            <a:r>
              <a:rPr lang="en-US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  <a:r>
              <a:rPr lang="en-US" baseline="300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2017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The prize was awarded at an official ceremony at </a:t>
            </a: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UNESCO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Headquarters in Paris on </a:t>
            </a:r>
            <a:r>
              <a:rPr kumimoji="0" lang="en-US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International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Literacy Day. </a:t>
            </a:r>
          </a:p>
        </p:txBody>
      </p:sp>
    </p:spTree>
    <p:extLst>
      <p:ext uri="{BB962C8B-B14F-4D97-AF65-F5344CB8AC3E}">
        <p14:creationId xmlns:p14="http://schemas.microsoft.com/office/powerpoint/2010/main" val="27644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5" name="Rectangle 4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74" t="13541" r="16175" b="9375"/>
          <a:stretch/>
        </p:blipFill>
        <p:spPr>
          <a:xfrm>
            <a:off x="1149194" y="866122"/>
            <a:ext cx="8909206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71106" y="2084401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8973" y="2084401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26838" y="2092869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49228" y="2101337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1365" y="3455999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26830" y="4827598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Alignment with the UN SDGs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t="1" r="20115" b="5867"/>
          <a:stretch/>
        </p:blipFill>
        <p:spPr>
          <a:xfrm>
            <a:off x="5452012" y="5167432"/>
            <a:ext cx="457200" cy="78047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741658" y="6074464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lvl="1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lvl="2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lvl="3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lvl="4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lvl="5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lvl="6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lvl="7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lvl="8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548640"/>
            <a:fld id="{63004352-A561-493C-92A2-168FA3E31A91}" type="slidenum">
              <a:rPr lang="en-US" sz="126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 defTabSz="548640"/>
              <a:t>5</a:t>
            </a:fld>
            <a:endParaRPr lang="en-US" sz="126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35" y="1544842"/>
            <a:ext cx="986616" cy="84196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980196" y="2502272"/>
            <a:ext cx="142351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Trained Teacher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42" y="1656187"/>
            <a:ext cx="709828" cy="665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9860" y="2340636"/>
            <a:ext cx="164459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Master Trainer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4882" y="1593763"/>
            <a:ext cx="940789" cy="746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4538" y="2321875"/>
            <a:ext cx="1659587" cy="1144929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Daily 2-hour classes over a 3-month period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18" y="1411301"/>
            <a:ext cx="885458" cy="885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87" y="1589863"/>
            <a:ext cx="781702" cy="7817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80347" y="2169874"/>
            <a:ext cx="2295455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Four Urdu books covering letter recognition and formation, sentence writing, English alphabets, arithmetic, health, hygiene, and financial literacy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5183" y="2311999"/>
            <a:ext cx="2042862" cy="886397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Certification by Literate Pakistan Foundation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6792" y="4502262"/>
            <a:ext cx="230027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Having minimal to no prior literacy skills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r="21111"/>
          <a:stretch/>
        </p:blipFill>
        <p:spPr>
          <a:xfrm>
            <a:off x="4811932" y="4804902"/>
            <a:ext cx="640080" cy="1143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70364" y="5594383"/>
            <a:ext cx="223295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communities around TCF schools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6180" y="5723650"/>
            <a:ext cx="202088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Aged 10 to 65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3971" y="4501175"/>
            <a:ext cx="193552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680" dirty="0" smtClean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Majority women </a:t>
            </a:r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girls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23" name="Rectangle 22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Components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609600" y="342900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Beneficiaries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10741658" y="6074464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lvl="1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lvl="2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lvl="3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lvl="4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lvl="5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lvl="6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lvl="7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lvl="8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548640"/>
            <a:fld id="{63004352-A561-493C-92A2-168FA3E31A91}" type="slidenum">
              <a:rPr lang="en-US" sz="126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 defTabSz="548640"/>
              <a:t>6</a:t>
            </a:fld>
            <a:endParaRPr lang="en-US" sz="126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14872" y="2814600"/>
            <a:ext cx="865378" cy="865378"/>
            <a:chOff x="5210354" y="3842363"/>
            <a:chExt cx="961530" cy="961530"/>
          </a:xfrm>
        </p:grpSpPr>
        <p:pic>
          <p:nvPicPr>
            <p:cNvPr id="25" name="Picture 4" descr="C:\Users\Sobia.Qadir\Desktop\Marketing-Budget-Allocati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" r="22924"/>
            <a:stretch/>
          </p:blipFill>
          <p:spPr bwMode="auto">
            <a:xfrm>
              <a:off x="5210355" y="3852510"/>
              <a:ext cx="961529" cy="9504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5210354" y="3842363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7096" y="2807244"/>
            <a:ext cx="884804" cy="865502"/>
            <a:chOff x="6048588" y="3314108"/>
            <a:chExt cx="838200" cy="838200"/>
          </a:xfrm>
        </p:grpSpPr>
        <p:pic>
          <p:nvPicPr>
            <p:cNvPr id="28" name="Picture 2" descr="C:\Users\Sobia.Qadir\Desktop\newspaper-fold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40825">
              <a:off x="6100768" y="3495106"/>
              <a:ext cx="747961" cy="47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6048588" y="3314108"/>
              <a:ext cx="838200" cy="83820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61462" y="2807369"/>
            <a:ext cx="865378" cy="865378"/>
            <a:chOff x="2710693" y="3255378"/>
            <a:chExt cx="961530" cy="96153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7226" y="3273559"/>
              <a:ext cx="884996" cy="9433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2710693" y="3255378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3" name="Group 12"/>
          <p:cNvGrpSpPr/>
          <p:nvPr/>
        </p:nvGrpSpPr>
        <p:grpSpPr>
          <a:xfrm>
            <a:off x="7551110" y="2841315"/>
            <a:ext cx="865378" cy="883694"/>
            <a:chOff x="5562600" y="3836521"/>
            <a:chExt cx="961531" cy="981883"/>
          </a:xfrm>
        </p:grpSpPr>
        <p:pic>
          <p:nvPicPr>
            <p:cNvPr id="34" name="Picture 5" descr="C:\Users\Sobia.Qadir\Desktop\polls_UtilityBills_300_alt_2755_512077_answer_2_xlarge.jpe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073"/>
            <a:stretch/>
          </p:blipFill>
          <p:spPr bwMode="auto">
            <a:xfrm>
              <a:off x="5562601" y="3836521"/>
              <a:ext cx="961530" cy="98188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5562600" y="3846698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3913520" y="2823731"/>
            <a:ext cx="865378" cy="887299"/>
            <a:chOff x="3400312" y="4120051"/>
            <a:chExt cx="961530" cy="985887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0312" y="4147270"/>
              <a:ext cx="961530" cy="9586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/>
            <p:cNvSpPr/>
            <p:nvPr/>
          </p:nvSpPr>
          <p:spPr>
            <a:xfrm>
              <a:off x="3400312" y="4120051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9" name="Group 15"/>
          <p:cNvGrpSpPr/>
          <p:nvPr/>
        </p:nvGrpSpPr>
        <p:grpSpPr>
          <a:xfrm>
            <a:off x="6308248" y="2842691"/>
            <a:ext cx="865378" cy="865378"/>
            <a:chOff x="2000569" y="4564912"/>
            <a:chExt cx="961530" cy="961530"/>
          </a:xfrm>
        </p:grpSpPr>
        <p:pic>
          <p:nvPicPr>
            <p:cNvPr id="40" name="Picture 8" descr="C:\Users\Sobia.Qadir\Desktop\0131_WVsignatur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712" r="11108" b="-18712"/>
            <a:stretch/>
          </p:blipFill>
          <p:spPr bwMode="auto">
            <a:xfrm>
              <a:off x="2033076" y="4564912"/>
              <a:ext cx="929023" cy="96153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2000569" y="4564912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9043" y="3725009"/>
            <a:ext cx="2353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Read </a:t>
            </a:r>
            <a:r>
              <a:rPr lang="en-US" sz="16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understand the newspaper, medicine prescriptions, and product labels</a:t>
            </a:r>
            <a:endParaRPr lang="en-US" sz="16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53905" y="2203327"/>
            <a:ext cx="188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Write simple </a:t>
            </a:r>
            <a:r>
              <a:rPr lang="en-US" sz="16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letters</a:t>
            </a:r>
            <a:endParaRPr lang="en-US" sz="1600" dirty="0">
              <a:solidFill>
                <a:prstClr val="black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70297" y="3711031"/>
            <a:ext cx="175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Assist their child with homework assignments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2460" y="2178830"/>
            <a:ext cx="199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 household budgeting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60168" y="3725009"/>
            <a:ext cx="13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Sign documents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52214" y="2164408"/>
            <a:ext cx="146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Understand and pay bills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11144" y="1387669"/>
            <a:ext cx="776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200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Upon completion </a:t>
            </a:r>
            <a:r>
              <a:rPr lang="en-US" sz="2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of the program, an Aagahi </a:t>
            </a:r>
            <a:r>
              <a:rPr lang="en-US" sz="2000" b="1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learner </a:t>
            </a:r>
            <a:r>
              <a:rPr lang="en-US" sz="2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4158" y="3725009"/>
            <a:ext cx="195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Maintain a </a:t>
            </a:r>
            <a:r>
              <a:rPr lang="en-US" sz="1600" dirty="0" smtClean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hygienic </a:t>
            </a:r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healthy home environment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842243" y="2838900"/>
            <a:ext cx="880657" cy="886110"/>
            <a:chOff x="5235642" y="3086098"/>
            <a:chExt cx="1625466" cy="161354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771" y="3086098"/>
              <a:ext cx="1620337" cy="1575450"/>
            </a:xfrm>
            <a:prstGeom prst="ellipse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5235642" y="3086098"/>
              <a:ext cx="1625466" cy="161354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50" name="Rectangle 49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Outcomes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973116" y="5715000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7201F7-1CC3-30AC-E11E-271A1C4AE568}"/>
              </a:ext>
            </a:extLst>
          </p:cNvPr>
          <p:cNvCxnSpPr>
            <a:cxnSpLocks/>
          </p:cNvCxnSpPr>
          <p:nvPr/>
        </p:nvCxnSpPr>
        <p:spPr>
          <a:xfrm flipH="1">
            <a:off x="7907620" y="3703320"/>
            <a:ext cx="14400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96" y="3854608"/>
            <a:ext cx="4151285" cy="251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3" y="3854609"/>
            <a:ext cx="4151285" cy="2512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/>
          <a:stretch/>
        </p:blipFill>
        <p:spPr>
          <a:xfrm>
            <a:off x="5110696" y="1205381"/>
            <a:ext cx="4151285" cy="2519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4" y="1205381"/>
            <a:ext cx="4151285" cy="251924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18" name="Rectangle 1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the Years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973116" y="5715000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42" y="3854607"/>
            <a:ext cx="4151285" cy="251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9" y="3854607"/>
            <a:ext cx="4151285" cy="2512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43" y="1172072"/>
            <a:ext cx="4151285" cy="251272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13" name="Rectangle 12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9" y="1172073"/>
            <a:ext cx="4151285" cy="2512727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the Years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Budget 2023–24*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309531"/>
              </p:ext>
            </p:extLst>
          </p:nvPr>
        </p:nvGraphicFramePr>
        <p:xfrm>
          <a:off x="867832" y="1417320"/>
          <a:ext cx="8885769" cy="23816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1923">
                  <a:extLst>
                    <a:ext uri="{9D8B030D-6E8A-4147-A177-3AD203B41FA5}">
                      <a16:colId xmlns:a16="http://schemas.microsoft.com/office/drawing/2014/main" val="3516856694"/>
                    </a:ext>
                  </a:extLst>
                </a:gridCol>
                <a:gridCol w="2961923">
                  <a:extLst>
                    <a:ext uri="{9D8B030D-6E8A-4147-A177-3AD203B41FA5}">
                      <a16:colId xmlns:a16="http://schemas.microsoft.com/office/drawing/2014/main" val="3476375871"/>
                    </a:ext>
                  </a:extLst>
                </a:gridCol>
                <a:gridCol w="2961923">
                  <a:extLst>
                    <a:ext uri="{9D8B030D-6E8A-4147-A177-3AD203B41FA5}">
                      <a16:colId xmlns:a16="http://schemas.microsoft.com/office/drawing/2014/main" val="319278150"/>
                    </a:ext>
                  </a:extLst>
                </a:gridCol>
              </a:tblGrid>
              <a:tr h="3207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Item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Cost</a:t>
                      </a:r>
                      <a:r>
                        <a:rPr lang="en-US" sz="1200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in USD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Percentage of Total Cost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133572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Direct Education Costs (includes</a:t>
                      </a:r>
                      <a:r>
                        <a:rPr lang="en-US" sz="1200" b="1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Materials and Teachers’ Salaries)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257,000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70%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78455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Field Training Costs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18,000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5%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62103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Field</a:t>
                      </a:r>
                      <a:r>
                        <a:rPr lang="en-US" sz="1200" b="1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Monitoring Costs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28,000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8%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78736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Research</a:t>
                      </a:r>
                      <a:r>
                        <a:rPr lang="en-US" sz="1200" b="1" baseline="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and Development Costs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16,000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4%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08980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Program Management Costs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49,000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13%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37715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Total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368,000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100%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161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164152"/>
              </p:ext>
            </p:extLst>
          </p:nvPr>
        </p:nvGraphicFramePr>
        <p:xfrm>
          <a:off x="867831" y="4257464"/>
          <a:ext cx="5923846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1923">
                  <a:extLst>
                    <a:ext uri="{9D8B030D-6E8A-4147-A177-3AD203B41FA5}">
                      <a16:colId xmlns:a16="http://schemas.microsoft.com/office/drawing/2014/main" val="3927506717"/>
                    </a:ext>
                  </a:extLst>
                </a:gridCol>
                <a:gridCol w="2961923">
                  <a:extLst>
                    <a:ext uri="{9D8B030D-6E8A-4147-A177-3AD203B41FA5}">
                      <a16:colId xmlns:a16="http://schemas.microsoft.com/office/drawing/2014/main" val="1193731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Planned Centers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2,325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82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Cost per</a:t>
                      </a:r>
                      <a:r>
                        <a:rPr lang="en-US" sz="1200" b="1" baseline="0" dirty="0" smtClean="0"/>
                        <a:t> Center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6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Cost per Successful</a:t>
                      </a:r>
                      <a:r>
                        <a:rPr lang="en-US" sz="1200" b="1" baseline="0" dirty="0" smtClean="0"/>
                        <a:t> Learner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8517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8" name="Rectangle 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867831" y="5828453"/>
            <a:ext cx="8885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*All </a:t>
            </a:r>
            <a:r>
              <a:rPr lang="en-US" sz="14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conversions are made using an average exchange rate of 1 USD = 280 PKR.</a:t>
            </a:r>
            <a:endParaRPr lang="en-US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CFA7CCC1D9A4388ECF0F2D653FF46" ma:contentTypeVersion="15" ma:contentTypeDescription="Create a new document." ma:contentTypeScope="" ma:versionID="fc5f20e5cd5e2a668d5f767dc416ef6d">
  <xsd:schema xmlns:xsd="http://www.w3.org/2001/XMLSchema" xmlns:xs="http://www.w3.org/2001/XMLSchema" xmlns:p="http://schemas.microsoft.com/office/2006/metadata/properties" xmlns:ns2="c88879c6-c3aa-48ed-8ea2-4e7244bb32e5" xmlns:ns3="f369a35d-2e67-4045-a561-5cb5354e0a91" targetNamespace="http://schemas.microsoft.com/office/2006/metadata/properties" ma:root="true" ma:fieldsID="1872c45c4adf6e097a6023ee9e6bb01d" ns2:_="" ns3:_="">
    <xsd:import namespace="c88879c6-c3aa-48ed-8ea2-4e7244bb32e5"/>
    <xsd:import namespace="f369a35d-2e67-4045-a561-5cb5354e0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79c6-c3aa-48ed-8ea2-4e7244bb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581ad6-50f2-4b6c-9215-c2d17a5bfc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a35d-2e67-4045-a561-5cb5354e0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d326ff-1df9-41eb-ae88-3fe7d035e161}" ma:internalName="TaxCatchAll" ma:showField="CatchAllData" ma:web="f369a35d-2e67-4045-a561-5cb5354e0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8879c6-c3aa-48ed-8ea2-4e7244bb32e5">
      <Terms xmlns="http://schemas.microsoft.com/office/infopath/2007/PartnerControls"/>
    </lcf76f155ced4ddcb4097134ff3c332f>
    <TaxCatchAll xmlns="f369a35d-2e67-4045-a561-5cb5354e0a91" xsi:nil="true"/>
  </documentManagement>
</p:properties>
</file>

<file path=customXml/itemProps1.xml><?xml version="1.0" encoding="utf-8"?>
<ds:datastoreItem xmlns:ds="http://schemas.openxmlformats.org/officeDocument/2006/customXml" ds:itemID="{1705C547-57B4-4320-95CE-6E2E86FC8CE3}"/>
</file>

<file path=customXml/itemProps2.xml><?xml version="1.0" encoding="utf-8"?>
<ds:datastoreItem xmlns:ds="http://schemas.openxmlformats.org/officeDocument/2006/customXml" ds:itemID="{F2992177-EA50-46AB-8F47-F18B4F93361B}"/>
</file>

<file path=customXml/itemProps3.xml><?xml version="1.0" encoding="utf-8"?>
<ds:datastoreItem xmlns:ds="http://schemas.openxmlformats.org/officeDocument/2006/customXml" ds:itemID="{835661DF-01D9-412E-AF6D-CF2AE4411D6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976</TotalTime>
  <Words>540</Words>
  <Application>Microsoft Office PowerPoint</Application>
  <PresentationFormat>Widescreen</PresentationFormat>
  <Paragraphs>130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Ebrima</vt:lpstr>
      <vt:lpstr>Karla</vt:lpstr>
      <vt:lpstr>Montserrat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Habiba Shah</dc:creator>
  <cp:lastModifiedBy>Habiba Shah</cp:lastModifiedBy>
  <cp:revision>35</cp:revision>
  <dcterms:created xsi:type="dcterms:W3CDTF">2023-07-31T18:11:40Z</dcterms:created>
  <dcterms:modified xsi:type="dcterms:W3CDTF">2024-02-14T09:01:59Z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0x010100EE1CFA7CCC1D9A4388ECF0F2D653FF46</vt:lpwstr>
  </property>
</Properties>
</file>