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17"/>
  </p:notesMasterIdLst>
  <p:sldIdLst>
    <p:sldId id="258" r:id="rId2"/>
    <p:sldId id="259" r:id="rId3"/>
    <p:sldId id="274" r:id="rId4"/>
    <p:sldId id="271" r:id="rId5"/>
    <p:sldId id="260" r:id="rId6"/>
    <p:sldId id="261" r:id="rId7"/>
    <p:sldId id="262" r:id="rId8"/>
    <p:sldId id="263" r:id="rId9"/>
    <p:sldId id="273" r:id="rId10"/>
    <p:sldId id="275" r:id="rId11"/>
    <p:sldId id="264" r:id="rId12"/>
    <p:sldId id="265" r:id="rId13"/>
    <p:sldId id="266" r:id="rId14"/>
    <p:sldId id="269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993366F-0EB9-40C7-85A9-9B3C4FC47BFB}">
          <p14:sldIdLst>
            <p14:sldId id="258"/>
            <p14:sldId id="259"/>
            <p14:sldId id="274"/>
            <p14:sldId id="271"/>
            <p14:sldId id="260"/>
            <p14:sldId id="261"/>
            <p14:sldId id="262"/>
            <p14:sldId id="263"/>
            <p14:sldId id="273"/>
            <p14:sldId id="275"/>
            <p14:sldId id="264"/>
            <p14:sldId id="265"/>
            <p14:sldId id="266"/>
            <p14:sldId id="269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D29ABB-D392-8162-838F-413AA2D6B818}" v="1" dt="2024-03-11T05:24:47.3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89" autoAdjust="0"/>
    <p:restoredTop sz="94660"/>
  </p:normalViewPr>
  <p:slideViewPr>
    <p:cSldViewPr snapToGrid="0">
      <p:cViewPr varScale="1">
        <p:scale>
          <a:sx n="46" d="100"/>
          <a:sy n="46" d="100"/>
        </p:scale>
        <p:origin x="43" y="88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diqa Tul Firdous" userId="S::hadiqatul.firdous@tcf.org.pk::d48f352b-3212-4c81-9f22-23d3b6bf2004" providerId="AD" clId="Web-{B5D29ABB-D392-8162-838F-413AA2D6B818}"/>
    <pc:docChg chg="modSld">
      <pc:chgData name="Hadiqa Tul Firdous" userId="S::hadiqatul.firdous@tcf.org.pk::d48f352b-3212-4c81-9f22-23d3b6bf2004" providerId="AD" clId="Web-{B5D29ABB-D392-8162-838F-413AA2D6B818}" dt="2024-03-11T05:24:47.393" v="0" actId="14100"/>
      <pc:docMkLst>
        <pc:docMk/>
      </pc:docMkLst>
      <pc:sldChg chg="modSp">
        <pc:chgData name="Hadiqa Tul Firdous" userId="S::hadiqatul.firdous@tcf.org.pk::d48f352b-3212-4c81-9f22-23d3b6bf2004" providerId="AD" clId="Web-{B5D29ABB-D392-8162-838F-413AA2D6B818}" dt="2024-03-11T05:24:47.393" v="0" actId="14100"/>
        <pc:sldMkLst>
          <pc:docMk/>
          <pc:sldMk cId="548059142" sldId="261"/>
        </pc:sldMkLst>
        <pc:spChg chg="mod">
          <ac:chgData name="Hadiqa Tul Firdous" userId="S::hadiqatul.firdous@tcf.org.pk::d48f352b-3212-4c81-9f22-23d3b6bf2004" providerId="AD" clId="Web-{B5D29ABB-D392-8162-838F-413AA2D6B818}" dt="2024-03-11T05:24:47.393" v="0" actId="14100"/>
          <ac:spMkLst>
            <pc:docMk/>
            <pc:sldMk cId="548059142" sldId="261"/>
            <ac:spMk id="4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12B7EC-3236-4955-B28E-0CE0DA21E51E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2C461-2081-455A-9E73-A313D9D03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39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82569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9326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743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4304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374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440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F6552-C2FB-48A8-93A3-70ACFA505927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09728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36319576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F6552-C2FB-48A8-93A3-70ACFA505927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09728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173265685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F6552-C2FB-48A8-93A3-70ACFA505927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09728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396461247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 userDrawn="1"/>
        </p:nvSpPr>
        <p:spPr>
          <a:xfrm>
            <a:off x="11402" y="-45720"/>
            <a:ext cx="11672601" cy="6903720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  <p:txBody>
          <a:bodyPr/>
          <a:lstStyle/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1117667" y="3225801"/>
            <a:ext cx="7098800" cy="3007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548640" lvl="0" indent="-457200" rtl="0">
              <a:spcBef>
                <a:spcPts val="720"/>
              </a:spcBef>
              <a:spcAft>
                <a:spcPts val="0"/>
              </a:spcAft>
              <a:buSzPts val="2400"/>
              <a:buFont typeface="Montserrat"/>
              <a:buChar char="▸"/>
              <a:defRPr sz="2880">
                <a:latin typeface="Montserrat"/>
                <a:ea typeface="Montserrat"/>
                <a:cs typeface="Montserrat"/>
                <a:sym typeface="Montserrat"/>
              </a:defRPr>
            </a:lvl1pPr>
            <a:lvl2pPr marL="1097280" lvl="1" indent="-4572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▹"/>
              <a:defRPr sz="2880">
                <a:latin typeface="Montserrat"/>
                <a:ea typeface="Montserrat"/>
                <a:cs typeface="Montserrat"/>
                <a:sym typeface="Montserrat"/>
              </a:defRPr>
            </a:lvl2pPr>
            <a:lvl3pPr marL="1645920" lvl="2" indent="-4572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▹"/>
              <a:defRPr sz="2880">
                <a:latin typeface="Montserrat"/>
                <a:ea typeface="Montserrat"/>
                <a:cs typeface="Montserrat"/>
                <a:sym typeface="Montserrat"/>
              </a:defRPr>
            </a:lvl3pPr>
            <a:lvl4pPr marL="2194560" lvl="3" indent="-4572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●"/>
              <a:defRPr sz="2880">
                <a:latin typeface="Montserrat"/>
                <a:ea typeface="Montserrat"/>
                <a:cs typeface="Montserrat"/>
                <a:sym typeface="Montserrat"/>
              </a:defRPr>
            </a:lvl4pPr>
            <a:lvl5pPr marL="2743200" lvl="4" indent="-4572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○"/>
              <a:defRPr sz="2880">
                <a:latin typeface="Montserrat"/>
                <a:ea typeface="Montserrat"/>
                <a:cs typeface="Montserrat"/>
                <a:sym typeface="Montserrat"/>
              </a:defRPr>
            </a:lvl5pPr>
            <a:lvl6pPr marL="3291840" lvl="5" indent="-4572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■"/>
              <a:defRPr sz="2880">
                <a:latin typeface="Montserrat"/>
                <a:ea typeface="Montserrat"/>
                <a:cs typeface="Montserrat"/>
                <a:sym typeface="Montserrat"/>
              </a:defRPr>
            </a:lvl6pPr>
            <a:lvl7pPr marL="3840480" lvl="6" indent="-4572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●"/>
              <a:defRPr sz="2880">
                <a:latin typeface="Montserrat"/>
                <a:ea typeface="Montserrat"/>
                <a:cs typeface="Montserrat"/>
                <a:sym typeface="Montserrat"/>
              </a:defRPr>
            </a:lvl7pPr>
            <a:lvl8pPr marL="4389120" lvl="7" indent="-4572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○"/>
              <a:defRPr sz="2880">
                <a:latin typeface="Montserrat"/>
                <a:ea typeface="Montserrat"/>
                <a:cs typeface="Montserrat"/>
                <a:sym typeface="Montserrat"/>
              </a:defRPr>
            </a:lvl8pPr>
            <a:lvl9pPr marL="4937760" lvl="8" indent="-457200" rtl="0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Char char="■"/>
              <a:defRPr sz="288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" name="TextBox 1"/>
          <p:cNvSpPr txBox="1"/>
          <p:nvPr userDrawn="1"/>
        </p:nvSpPr>
        <p:spPr>
          <a:xfrm>
            <a:off x="11589926" y="2777067"/>
            <a:ext cx="184731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5486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11277600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548640"/>
            <a:fld id="{00000000-1234-1234-1234-123412341234}" type="slidenum">
              <a:rPr lang="en" smtClean="0"/>
              <a:pPr defTabSz="54864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355125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1029471" y="2512133"/>
            <a:ext cx="6290660" cy="546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1"/>
          </p:nvPr>
        </p:nvSpPr>
        <p:spPr>
          <a:xfrm>
            <a:off x="1121333" y="3353834"/>
            <a:ext cx="2651600" cy="321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548640" lvl="0" indent="-381000" rtl="0">
              <a:spcBef>
                <a:spcPts val="720"/>
              </a:spcBef>
              <a:spcAft>
                <a:spcPts val="0"/>
              </a:spcAft>
              <a:buSzPts val="1400"/>
              <a:buChar char="▸"/>
              <a:defRPr sz="1680"/>
            </a:lvl1pPr>
            <a:lvl2pPr marL="1097280" lvl="1" indent="-3810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680"/>
            </a:lvl2pPr>
            <a:lvl3pPr marL="1645920" lvl="2" indent="-3810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680"/>
            </a:lvl3pPr>
            <a:lvl4pPr marL="2194560" lvl="3" indent="-3810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80"/>
            </a:lvl4pPr>
            <a:lvl5pPr marL="2743200" lvl="4" indent="-381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80"/>
            </a:lvl5pPr>
            <a:lvl6pPr marL="3291840" lvl="5" indent="-3810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80"/>
            </a:lvl6pPr>
            <a:lvl7pPr marL="3840480" lvl="6" indent="-3810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80"/>
            </a:lvl7pPr>
            <a:lvl8pPr marL="4389120" lvl="7" indent="-381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80"/>
            </a:lvl8pPr>
            <a:lvl9pPr marL="4937760" lvl="8" indent="-3810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8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3908767" y="3353834"/>
            <a:ext cx="2651600" cy="321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548640" lvl="0" indent="-381000" rtl="0">
              <a:spcBef>
                <a:spcPts val="720"/>
              </a:spcBef>
              <a:spcAft>
                <a:spcPts val="0"/>
              </a:spcAft>
              <a:buSzPts val="1400"/>
              <a:buChar char="▸"/>
              <a:defRPr sz="1680"/>
            </a:lvl1pPr>
            <a:lvl2pPr marL="1097280" lvl="1" indent="-3810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680"/>
            </a:lvl2pPr>
            <a:lvl3pPr marL="1645920" lvl="2" indent="-3810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680"/>
            </a:lvl3pPr>
            <a:lvl4pPr marL="2194560" lvl="3" indent="-3810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80"/>
            </a:lvl4pPr>
            <a:lvl5pPr marL="2743200" lvl="4" indent="-381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80"/>
            </a:lvl5pPr>
            <a:lvl6pPr marL="3291840" lvl="5" indent="-3810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80"/>
            </a:lvl6pPr>
            <a:lvl7pPr marL="3840480" lvl="6" indent="-3810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80"/>
            </a:lvl7pPr>
            <a:lvl8pPr marL="4389120" lvl="7" indent="-381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80"/>
            </a:lvl8pPr>
            <a:lvl9pPr marL="4937760" lvl="8" indent="-3810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80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3"/>
          </p:nvPr>
        </p:nvSpPr>
        <p:spPr>
          <a:xfrm>
            <a:off x="6696200" y="3353834"/>
            <a:ext cx="2651600" cy="321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548640" lvl="0" indent="-381000" rtl="0">
              <a:spcBef>
                <a:spcPts val="720"/>
              </a:spcBef>
              <a:spcAft>
                <a:spcPts val="0"/>
              </a:spcAft>
              <a:buSzPts val="1400"/>
              <a:buChar char="▸"/>
              <a:defRPr sz="1680"/>
            </a:lvl1pPr>
            <a:lvl2pPr marL="1097280" lvl="1" indent="-3810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680"/>
            </a:lvl2pPr>
            <a:lvl3pPr marL="1645920" lvl="2" indent="-3810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680"/>
            </a:lvl3pPr>
            <a:lvl4pPr marL="2194560" lvl="3" indent="-3810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80"/>
            </a:lvl4pPr>
            <a:lvl5pPr marL="2743200" lvl="4" indent="-381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80"/>
            </a:lvl5pPr>
            <a:lvl6pPr marL="3291840" lvl="5" indent="-3810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80"/>
            </a:lvl6pPr>
            <a:lvl7pPr marL="3840480" lvl="6" indent="-3810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80"/>
            </a:lvl7pPr>
            <a:lvl8pPr marL="4389120" lvl="7" indent="-381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680"/>
            </a:lvl8pPr>
            <a:lvl9pPr marL="4937760" lvl="8" indent="-3810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680"/>
            </a:lvl9pPr>
          </a:lstStyle>
          <a:p>
            <a:endParaRPr/>
          </a:p>
        </p:txBody>
      </p:sp>
      <p:sp>
        <p:nvSpPr>
          <p:cNvPr id="9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11334044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548640"/>
            <a:fld id="{00000000-1234-1234-1234-123412341234}" type="slidenum">
              <a:rPr lang="en" smtClean="0"/>
              <a:pPr defTabSz="54864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253132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F6552-C2FB-48A8-93A3-70ACFA505927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09728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294592638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F6552-C2FB-48A8-93A3-70ACFA505927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09728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309589809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F6552-C2FB-48A8-93A3-70ACFA505927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09728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405604741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F6552-C2FB-48A8-93A3-70ACFA505927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09728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312705689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F6552-C2FB-48A8-93A3-70ACFA505927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09728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23934785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F6552-C2FB-48A8-93A3-70ACFA505927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48640"/>
            <a:fld id="{00000000-1234-1234-1234-123412341234}" type="slidenum">
              <a:rPr lang="en" smtClean="0"/>
              <a:pPr defTabSz="548640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296460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F6552-C2FB-48A8-93A3-70ACFA505927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09728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118218395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F6552-C2FB-48A8-93A3-70ACFA505927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09728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364148483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F6552-C2FB-48A8-93A3-70ACFA505927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>
              <a:buClr>
                <a:srgbClr val="000000"/>
              </a:buClr>
            </a:pPr>
            <a:fld id="{00000000-1234-1234-1234-123412341234}" type="slidenum">
              <a:rPr lang="en" kern="0" smtClean="0"/>
              <a:pPr defTabSz="1097280">
                <a:buClr>
                  <a:srgbClr val="000000"/>
                </a:buClr>
              </a:pPr>
              <a:t>‹#›</a:t>
            </a:fld>
            <a:endParaRPr lang="en" kern="0"/>
          </a:p>
        </p:txBody>
      </p:sp>
    </p:spTree>
    <p:extLst>
      <p:ext uri="{BB962C8B-B14F-4D97-AF65-F5344CB8AC3E}">
        <p14:creationId xmlns:p14="http://schemas.microsoft.com/office/powerpoint/2010/main" val="1672282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transition>
    <p:fade thruBlk="1"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grants@tcf.org.pk" TargetMode="External"/><Relationship Id="rId5" Type="http://schemas.openxmlformats.org/officeDocument/2006/relationships/hyperlink" Target="http://www.tcf.org.pk/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CBB381F-C820-1F76-F087-95EB252A92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0"/>
          <a:stretch/>
        </p:blipFill>
        <p:spPr>
          <a:xfrm>
            <a:off x="3774361" y="0"/>
            <a:ext cx="8417639" cy="6858000"/>
          </a:xfrm>
          <a:prstGeom prst="rect">
            <a:avLst/>
          </a:prstGeom>
        </p:spPr>
      </p:pic>
      <p:sp>
        <p:nvSpPr>
          <p:cNvPr id="11" name="Google Shape;15;p3">
            <a:extLst>
              <a:ext uri="{FF2B5EF4-FFF2-40B4-BE49-F238E27FC236}">
                <a16:creationId xmlns:a16="http://schemas.microsoft.com/office/drawing/2014/main" id="{C33023DD-BE06-20EE-177E-6A6E241B6687}"/>
              </a:ext>
            </a:extLst>
          </p:cNvPr>
          <p:cNvSpPr/>
          <p:nvPr/>
        </p:nvSpPr>
        <p:spPr>
          <a:xfrm>
            <a:off x="609600" y="0"/>
            <a:ext cx="4297680" cy="6858000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 defTabSz="548640">
              <a:defRPr/>
            </a:pPr>
            <a:endParaRPr lang="en-US" sz="2160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73405" y="77747"/>
            <a:ext cx="3278318" cy="1111022"/>
            <a:chOff x="122481" y="556673"/>
            <a:chExt cx="3925196" cy="1437492"/>
          </a:xfrm>
        </p:grpSpPr>
        <p:sp>
          <p:nvSpPr>
            <p:cNvPr id="4" name="Rectangle 3"/>
            <p:cNvSpPr/>
            <p:nvPr/>
          </p:nvSpPr>
          <p:spPr>
            <a:xfrm>
              <a:off x="122481" y="595555"/>
              <a:ext cx="3925196" cy="13812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2564" y="556673"/>
              <a:ext cx="3789232" cy="143749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D0EC60B-A996-C398-FD65-31C80CF4566B}"/>
              </a:ext>
            </a:extLst>
          </p:cNvPr>
          <p:cNvCxnSpPr/>
          <p:nvPr/>
        </p:nvCxnSpPr>
        <p:spPr>
          <a:xfrm>
            <a:off x="419402" y="2774419"/>
            <a:ext cx="3369830" cy="0"/>
          </a:xfrm>
          <a:prstGeom prst="line">
            <a:avLst/>
          </a:prstGeom>
          <a:ln>
            <a:solidFill>
              <a:srgbClr val="8CC1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Google Shape;89;p15">
            <a:extLst>
              <a:ext uri="{FF2B5EF4-FFF2-40B4-BE49-F238E27FC236}">
                <a16:creationId xmlns:a16="http://schemas.microsoft.com/office/drawing/2014/main" id="{5AF6DA79-100B-DF20-A850-7906E00DA352}"/>
              </a:ext>
            </a:extLst>
          </p:cNvPr>
          <p:cNvSpPr txBox="1">
            <a:spLocks/>
          </p:cNvSpPr>
          <p:nvPr/>
        </p:nvSpPr>
        <p:spPr>
          <a:xfrm>
            <a:off x="134582" y="2774419"/>
            <a:ext cx="3925196" cy="1211172"/>
          </a:xfrm>
          <a:prstGeom prst="rect">
            <a:avLst/>
          </a:prstGeom>
        </p:spPr>
        <p:txBody>
          <a:bodyPr spcFirstLastPara="1" wrap="square" lIns="109710" tIns="109710" rIns="109710" bIns="10971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548640"/>
            <a:r>
              <a:rPr lang="en-US" sz="2400" b="1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Aagahi</a:t>
            </a:r>
            <a:r>
              <a:rPr lang="en-US" sz="24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(“Awareness”)—Illuminating Lives Through Literacy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2E6F058-B9A8-CAA7-DDC2-CEBF9174D6F6}"/>
              </a:ext>
            </a:extLst>
          </p:cNvPr>
          <p:cNvCxnSpPr/>
          <p:nvPr/>
        </p:nvCxnSpPr>
        <p:spPr>
          <a:xfrm>
            <a:off x="412265" y="4045678"/>
            <a:ext cx="3369830" cy="0"/>
          </a:xfrm>
          <a:prstGeom prst="line">
            <a:avLst/>
          </a:prstGeom>
          <a:ln>
            <a:solidFill>
              <a:srgbClr val="8CC14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24723">
            <a:extLst>
              <a:ext uri="{FF2B5EF4-FFF2-40B4-BE49-F238E27FC236}">
                <a16:creationId xmlns:a16="http://schemas.microsoft.com/office/drawing/2014/main" id="{B60625B2-DF46-1980-9666-EFD29DA92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13091"/>
            <a:ext cx="477269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548640">
              <a:lnSpc>
                <a:spcPct val="125000"/>
              </a:lnSpc>
              <a:spcBef>
                <a:spcPct val="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Head Office: Plot No. 20, Sector 14,  </a:t>
            </a:r>
            <a:r>
              <a:rPr lang="en-US" sz="1200" dirty="0" err="1">
                <a:solidFill>
                  <a:srgbClr val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Korangi</a:t>
            </a:r>
            <a:r>
              <a:rPr lang="en-US" sz="1200" dirty="0">
                <a:solidFill>
                  <a:srgbClr val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Industrial Area, Karachi </a:t>
            </a:r>
            <a:r>
              <a:rPr lang="nn-NO" sz="1200" dirty="0">
                <a:solidFill>
                  <a:srgbClr val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UAN No.: +92-21-111-823-823 </a:t>
            </a:r>
          </a:p>
          <a:p>
            <a:pPr defTabSz="548640">
              <a:lnSpc>
                <a:spcPct val="125000"/>
              </a:lnSpc>
              <a:spcBef>
                <a:spcPct val="0"/>
              </a:spcBef>
              <a:buNone/>
            </a:pPr>
            <a:r>
              <a:rPr lang="nn-NO" sz="1200" dirty="0">
                <a:solidFill>
                  <a:srgbClr val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Website: </a:t>
            </a:r>
            <a:r>
              <a:rPr lang="nn-NO" sz="1200" dirty="0">
                <a:solidFill>
                  <a:srgbClr val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hlinkClick r:id="rId5"/>
              </a:rPr>
              <a:t>www.tcf.org.pk</a:t>
            </a:r>
            <a:r>
              <a:rPr lang="nn-NO" sz="1200" dirty="0">
                <a:solidFill>
                  <a:srgbClr val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I  Email: </a:t>
            </a:r>
            <a:r>
              <a:rPr lang="en-US" sz="1200" dirty="0">
                <a:solidFill>
                  <a:srgbClr val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  <a:hlinkClick r:id="rId6"/>
              </a:rPr>
              <a:t>grants@tcf.org.pk</a:t>
            </a:r>
            <a:r>
              <a:rPr lang="en-US" sz="1200" dirty="0">
                <a:solidFill>
                  <a:srgbClr val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  <a:p>
            <a:pPr defTabSz="548640">
              <a:lnSpc>
                <a:spcPct val="125000"/>
              </a:lnSpc>
              <a:spcBef>
                <a:spcPct val="0"/>
              </a:spcBef>
              <a:buNone/>
            </a:pPr>
            <a:r>
              <a:rPr lang="nn-NO" sz="1200" dirty="0">
                <a:solidFill>
                  <a:srgbClr val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Pakistan Registered Charity No. 0037144  | Company No. K-06597</a:t>
            </a:r>
          </a:p>
        </p:txBody>
      </p:sp>
    </p:spTree>
    <p:extLst>
      <p:ext uri="{BB962C8B-B14F-4D97-AF65-F5344CB8AC3E}">
        <p14:creationId xmlns:p14="http://schemas.microsoft.com/office/powerpoint/2010/main" val="445971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609600" y="274320"/>
            <a:ext cx="10972800" cy="1143000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kern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Support for </a:t>
            </a:r>
            <a:r>
              <a:rPr lang="en-US" sz="2400" b="1" kern="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Aagahi</a:t>
            </a:r>
            <a:r>
              <a:rPr lang="en-US" sz="2400" b="1" kern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2023–24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0058400" y="151675"/>
            <a:ext cx="1950800" cy="703897"/>
            <a:chOff x="122481" y="556673"/>
            <a:chExt cx="3925196" cy="1437492"/>
          </a:xfrm>
        </p:grpSpPr>
        <p:sp>
          <p:nvSpPr>
            <p:cNvPr id="8" name="Rectangle 7"/>
            <p:cNvSpPr/>
            <p:nvPr/>
          </p:nvSpPr>
          <p:spPr>
            <a:xfrm>
              <a:off x="122481" y="595554"/>
              <a:ext cx="3925196" cy="1381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2564" y="556673"/>
              <a:ext cx="3789233" cy="143749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" name="TextBox 1"/>
          <p:cNvSpPr txBox="1"/>
          <p:nvPr/>
        </p:nvSpPr>
        <p:spPr>
          <a:xfrm>
            <a:off x="762001" y="1417320"/>
            <a:ext cx="90932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The </a:t>
            </a:r>
            <a:r>
              <a:rPr lang="en-US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Aagahi</a:t>
            </a:r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female literacy program at TCF needs your help! </a:t>
            </a:r>
            <a:r>
              <a:rPr lang="en-US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Aagahi</a:t>
            </a:r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is run solely through donations and sponsorships. Your help is needed to eradicate illiteracy from Pakistan. </a:t>
            </a:r>
          </a:p>
          <a:p>
            <a:endParaRPr lang="en-US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 literacy center (</a:t>
            </a:r>
            <a:r>
              <a:rPr lang="en-US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Aagahi</a:t>
            </a:r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classroom) has the capacity to enroll up to 20 learners. Support will cover the cost of books, stationery, teacher training, operations and monitoring and evaluation.</a:t>
            </a:r>
          </a:p>
          <a:p>
            <a:pPr algn="ctr"/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 -----</a:t>
            </a:r>
          </a:p>
          <a:p>
            <a:r>
              <a:rPr lang="en-US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Sponsorship Packages:</a:t>
            </a:r>
          </a:p>
          <a:p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Minimum: 23 Centers (capacity of 460 learners) – PKR 1 million</a:t>
            </a:r>
          </a:p>
          <a:p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Maximum: No limit</a:t>
            </a:r>
          </a:p>
          <a:p>
            <a:endParaRPr lang="en-US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250 Centers (capacity of 5,000 learners) – PKR 11 million</a:t>
            </a:r>
          </a:p>
          <a:p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500 Centers (capacity of 10,000 learners) – PKR 22 million</a:t>
            </a:r>
          </a:p>
          <a:p>
            <a:endParaRPr lang="en-US" b="1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en-US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Progress Reports:</a:t>
            </a:r>
          </a:p>
          <a:p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 year-end report (covering activities of July 2023 to June 2024) would be submitted in August 2024.</a:t>
            </a:r>
          </a:p>
        </p:txBody>
      </p:sp>
    </p:spTree>
    <p:extLst>
      <p:ext uri="{BB962C8B-B14F-4D97-AF65-F5344CB8AC3E}">
        <p14:creationId xmlns:p14="http://schemas.microsoft.com/office/powerpoint/2010/main" val="4053274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CBB381F-C820-1F76-F087-95EB252A92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670" y="0"/>
            <a:ext cx="10274634" cy="6858000"/>
          </a:xfrm>
          <a:prstGeom prst="rect">
            <a:avLst/>
          </a:prstGeom>
        </p:spPr>
      </p:pic>
      <p:sp>
        <p:nvSpPr>
          <p:cNvPr id="10" name="Google Shape;15;p3">
            <a:extLst>
              <a:ext uri="{FF2B5EF4-FFF2-40B4-BE49-F238E27FC236}">
                <a16:creationId xmlns:a16="http://schemas.microsoft.com/office/drawing/2014/main" id="{C33023DD-BE06-20EE-177E-6A6E241B6687}"/>
              </a:ext>
            </a:extLst>
          </p:cNvPr>
          <p:cNvSpPr/>
          <p:nvPr/>
        </p:nvSpPr>
        <p:spPr>
          <a:xfrm>
            <a:off x="609600" y="0"/>
            <a:ext cx="4297680" cy="6858000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pPr defTabSz="548640">
              <a:defRPr/>
            </a:pPr>
            <a:endParaRPr lang="en-US" sz="216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Google Shape;111;p17">
            <a:extLst>
              <a:ext uri="{FF2B5EF4-FFF2-40B4-BE49-F238E27FC236}">
                <a16:creationId xmlns:a16="http://schemas.microsoft.com/office/drawing/2014/main" id="{CAD1A29A-B55C-951B-F0E6-87BC079E1CC0}"/>
              </a:ext>
            </a:extLst>
          </p:cNvPr>
          <p:cNvSpPr txBox="1">
            <a:spLocks/>
          </p:cNvSpPr>
          <p:nvPr/>
        </p:nvSpPr>
        <p:spPr>
          <a:xfrm>
            <a:off x="340290" y="5416503"/>
            <a:ext cx="3650685" cy="965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sz="1200" b="1" i="0" u="none" strike="noStrike" cap="none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sz="1200" b="1" i="0" u="none" strike="noStrike" cap="none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sz="1200" b="1" i="0" u="none" strike="noStrike" cap="none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sz="1200" b="1" i="0" u="none" strike="noStrike" cap="none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sz="1200" b="1" i="0" u="none" strike="noStrike" cap="none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sz="1200" b="1" i="0" u="none" strike="noStrike" cap="none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sz="1200" b="1" i="0" u="none" strike="noStrike" cap="none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sz="1200" b="1" i="0" u="none" strike="noStrike" cap="none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Montserrat"/>
              <a:buNone/>
              <a:defRPr sz="1200" b="1" i="0" u="none" strike="noStrike" cap="none">
                <a:solidFill>
                  <a:srgbClr val="B7B7B7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defTabSz="548640"/>
            <a:r>
              <a:rPr lang="en-US" sz="2400" dirty="0">
                <a:solidFill>
                  <a:srgbClr val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About The Citizens Foundation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73405" y="77747"/>
            <a:ext cx="3278318" cy="1111022"/>
            <a:chOff x="122481" y="556673"/>
            <a:chExt cx="3925196" cy="1437492"/>
          </a:xfrm>
        </p:grpSpPr>
        <p:sp>
          <p:nvSpPr>
            <p:cNvPr id="12" name="Rectangle 11"/>
            <p:cNvSpPr/>
            <p:nvPr/>
          </p:nvSpPr>
          <p:spPr>
            <a:xfrm>
              <a:off x="122481" y="595555"/>
              <a:ext cx="3925196" cy="13812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2564" y="556673"/>
              <a:ext cx="3789232" cy="143749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62650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70"/>
          <p:cNvSpPr>
            <a:spLocks/>
          </p:cNvSpPr>
          <p:nvPr/>
        </p:nvSpPr>
        <p:spPr bwMode="auto">
          <a:xfrm rot="5400000" flipH="1">
            <a:off x="3460637" y="2684156"/>
            <a:ext cx="1649063" cy="1649063"/>
          </a:xfrm>
          <a:custGeom>
            <a:avLst/>
            <a:gdLst>
              <a:gd name="T0" fmla="*/ 2341 w 3136"/>
              <a:gd name="T1" fmla="*/ 203 h 3134"/>
              <a:gd name="T2" fmla="*/ 2285 w 3136"/>
              <a:gd name="T3" fmla="*/ 173 h 3134"/>
              <a:gd name="T4" fmla="*/ 2052 w 3136"/>
              <a:gd name="T5" fmla="*/ 75 h 3134"/>
              <a:gd name="T6" fmla="*/ 1865 w 3136"/>
              <a:gd name="T7" fmla="*/ 27 h 3134"/>
              <a:gd name="T8" fmla="*/ 1667 w 3136"/>
              <a:gd name="T9" fmla="*/ 1 h 3134"/>
              <a:gd name="T10" fmla="*/ 1584 w 3136"/>
              <a:gd name="T11" fmla="*/ 0 h 3134"/>
              <a:gd name="T12" fmla="*/ 1568 w 3136"/>
              <a:gd name="T13" fmla="*/ 406 h 3134"/>
              <a:gd name="T14" fmla="*/ 1600 w 3136"/>
              <a:gd name="T15" fmla="*/ 406 h 3134"/>
              <a:gd name="T16" fmla="*/ 1601 w 3136"/>
              <a:gd name="T17" fmla="*/ 406 h 3134"/>
              <a:gd name="T18" fmla="*/ 1774 w 3136"/>
              <a:gd name="T19" fmla="*/ 423 h 3134"/>
              <a:gd name="T20" fmla="*/ 1990 w 3136"/>
              <a:gd name="T21" fmla="*/ 485 h 3134"/>
              <a:gd name="T22" fmla="*/ 2187 w 3136"/>
              <a:gd name="T23" fmla="*/ 584 h 3134"/>
              <a:gd name="T24" fmla="*/ 2361 w 3136"/>
              <a:gd name="T25" fmla="*/ 718 h 3134"/>
              <a:gd name="T26" fmla="*/ 2505 w 3136"/>
              <a:gd name="T27" fmla="*/ 882 h 3134"/>
              <a:gd name="T28" fmla="*/ 2619 w 3136"/>
              <a:gd name="T29" fmla="*/ 1070 h 3134"/>
              <a:gd name="T30" fmla="*/ 2694 w 3136"/>
              <a:gd name="T31" fmla="*/ 1280 h 3134"/>
              <a:gd name="T32" fmla="*/ 2728 w 3136"/>
              <a:gd name="T33" fmla="*/ 1508 h 3134"/>
              <a:gd name="T34" fmla="*/ 2728 w 3136"/>
              <a:gd name="T35" fmla="*/ 1575 h 3134"/>
              <a:gd name="T36" fmla="*/ 2727 w 3136"/>
              <a:gd name="T37" fmla="*/ 1644 h 3134"/>
              <a:gd name="T38" fmla="*/ 2688 w 3136"/>
              <a:gd name="T39" fmla="*/ 1872 h 3134"/>
              <a:gd name="T40" fmla="*/ 2609 w 3136"/>
              <a:gd name="T41" fmla="*/ 2080 h 3134"/>
              <a:gd name="T42" fmla="*/ 2492 w 3136"/>
              <a:gd name="T43" fmla="*/ 2269 h 3134"/>
              <a:gd name="T44" fmla="*/ 2343 w 3136"/>
              <a:gd name="T45" fmla="*/ 2431 h 3134"/>
              <a:gd name="T46" fmla="*/ 2164 w 3136"/>
              <a:gd name="T47" fmla="*/ 2562 h 3134"/>
              <a:gd name="T48" fmla="*/ 1963 w 3136"/>
              <a:gd name="T49" fmla="*/ 2657 h 3134"/>
              <a:gd name="T50" fmla="*/ 1742 w 3136"/>
              <a:gd name="T51" fmla="*/ 2713 h 3134"/>
              <a:gd name="T52" fmla="*/ 1567 w 3136"/>
              <a:gd name="T53" fmla="*/ 2726 h 3134"/>
              <a:gd name="T54" fmla="*/ 1395 w 3136"/>
              <a:gd name="T55" fmla="*/ 2715 h 3134"/>
              <a:gd name="T56" fmla="*/ 1178 w 3136"/>
              <a:gd name="T57" fmla="*/ 2660 h 3134"/>
              <a:gd name="T58" fmla="*/ 979 w 3136"/>
              <a:gd name="T59" fmla="*/ 2567 h 3134"/>
              <a:gd name="T60" fmla="*/ 802 w 3136"/>
              <a:gd name="T61" fmla="*/ 2440 h 3134"/>
              <a:gd name="T62" fmla="*/ 654 w 3136"/>
              <a:gd name="T63" fmla="*/ 2283 h 3134"/>
              <a:gd name="T64" fmla="*/ 536 w 3136"/>
              <a:gd name="T65" fmla="*/ 2099 h 3134"/>
              <a:gd name="T66" fmla="*/ 452 w 3136"/>
              <a:gd name="T67" fmla="*/ 1895 h 3134"/>
              <a:gd name="T68" fmla="*/ 411 w 3136"/>
              <a:gd name="T69" fmla="*/ 1673 h 3134"/>
              <a:gd name="T70" fmla="*/ 408 w 3136"/>
              <a:gd name="T71" fmla="*/ 1614 h 3134"/>
              <a:gd name="T72" fmla="*/ 406 w 3136"/>
              <a:gd name="T73" fmla="*/ 1600 h 3134"/>
              <a:gd name="T74" fmla="*/ 0 w 3136"/>
              <a:gd name="T75" fmla="*/ 1585 h 3134"/>
              <a:gd name="T76" fmla="*/ 0 w 3136"/>
              <a:gd name="T77" fmla="*/ 1616 h 3134"/>
              <a:gd name="T78" fmla="*/ 5 w 3136"/>
              <a:gd name="T79" fmla="*/ 1715 h 3134"/>
              <a:gd name="T80" fmla="*/ 87 w 3136"/>
              <a:gd name="T81" fmla="*/ 2086 h 3134"/>
              <a:gd name="T82" fmla="*/ 203 w 3136"/>
              <a:gd name="T83" fmla="*/ 2341 h 3134"/>
              <a:gd name="T84" fmla="*/ 203 w 3136"/>
              <a:gd name="T85" fmla="*/ 2341 h 3134"/>
              <a:gd name="T86" fmla="*/ 379 w 3136"/>
              <a:gd name="T87" fmla="*/ 2590 h 3134"/>
              <a:gd name="T88" fmla="*/ 681 w 3136"/>
              <a:gd name="T89" fmla="*/ 2860 h 3134"/>
              <a:gd name="T90" fmla="*/ 1046 w 3136"/>
              <a:gd name="T91" fmla="*/ 3046 h 3134"/>
              <a:gd name="T92" fmla="*/ 1405 w 3136"/>
              <a:gd name="T93" fmla="*/ 3125 h 3134"/>
              <a:gd name="T94" fmla="*/ 1567 w 3136"/>
              <a:gd name="T95" fmla="*/ 3134 h 3134"/>
              <a:gd name="T96" fmla="*/ 1804 w 3136"/>
              <a:gd name="T97" fmla="*/ 3116 h 3134"/>
              <a:gd name="T98" fmla="*/ 2104 w 3136"/>
              <a:gd name="T99" fmla="*/ 3040 h 3134"/>
              <a:gd name="T100" fmla="*/ 2376 w 3136"/>
              <a:gd name="T101" fmla="*/ 2911 h 3134"/>
              <a:gd name="T102" fmla="*/ 2616 w 3136"/>
              <a:gd name="T103" fmla="*/ 2732 h 3134"/>
              <a:gd name="T104" fmla="*/ 2818 w 3136"/>
              <a:gd name="T105" fmla="*/ 2512 h 3134"/>
              <a:gd name="T106" fmla="*/ 2976 w 3136"/>
              <a:gd name="T107" fmla="*/ 2257 h 3134"/>
              <a:gd name="T108" fmla="*/ 3082 w 3136"/>
              <a:gd name="T109" fmla="*/ 1972 h 3134"/>
              <a:gd name="T110" fmla="*/ 3133 w 3136"/>
              <a:gd name="T111" fmla="*/ 1665 h 3134"/>
              <a:gd name="T112" fmla="*/ 3136 w 3136"/>
              <a:gd name="T113" fmla="*/ 1575 h 3134"/>
              <a:gd name="T114" fmla="*/ 3134 w 3136"/>
              <a:gd name="T115" fmla="*/ 1512 h 3134"/>
              <a:gd name="T116" fmla="*/ 3104 w 3136"/>
              <a:gd name="T117" fmla="*/ 1246 h 3134"/>
              <a:gd name="T118" fmla="*/ 2966 w 3136"/>
              <a:gd name="T119" fmla="*/ 855 h 3134"/>
              <a:gd name="T120" fmla="*/ 2737 w 3136"/>
              <a:gd name="T121" fmla="*/ 519 h 3134"/>
              <a:gd name="T122" fmla="*/ 2429 w 3136"/>
              <a:gd name="T123" fmla="*/ 255 h 3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136" h="3134">
                <a:moveTo>
                  <a:pt x="2341" y="203"/>
                </a:moveTo>
                <a:lnTo>
                  <a:pt x="2341" y="203"/>
                </a:lnTo>
                <a:lnTo>
                  <a:pt x="2341" y="203"/>
                </a:lnTo>
                <a:lnTo>
                  <a:pt x="2285" y="173"/>
                </a:lnTo>
                <a:lnTo>
                  <a:pt x="2171" y="119"/>
                </a:lnTo>
                <a:lnTo>
                  <a:pt x="2052" y="75"/>
                </a:lnTo>
                <a:lnTo>
                  <a:pt x="1928" y="40"/>
                </a:lnTo>
                <a:lnTo>
                  <a:pt x="1865" y="27"/>
                </a:lnTo>
                <a:lnTo>
                  <a:pt x="1800" y="16"/>
                </a:lnTo>
                <a:lnTo>
                  <a:pt x="1667" y="1"/>
                </a:lnTo>
                <a:lnTo>
                  <a:pt x="1600" y="0"/>
                </a:lnTo>
                <a:lnTo>
                  <a:pt x="1584" y="0"/>
                </a:lnTo>
                <a:lnTo>
                  <a:pt x="1568" y="0"/>
                </a:lnTo>
                <a:lnTo>
                  <a:pt x="1568" y="406"/>
                </a:lnTo>
                <a:lnTo>
                  <a:pt x="1584" y="406"/>
                </a:lnTo>
                <a:lnTo>
                  <a:pt x="1600" y="406"/>
                </a:lnTo>
                <a:lnTo>
                  <a:pt x="1600" y="406"/>
                </a:lnTo>
                <a:lnTo>
                  <a:pt x="1601" y="406"/>
                </a:lnTo>
                <a:lnTo>
                  <a:pt x="1659" y="408"/>
                </a:lnTo>
                <a:lnTo>
                  <a:pt x="1774" y="423"/>
                </a:lnTo>
                <a:lnTo>
                  <a:pt x="1883" y="449"/>
                </a:lnTo>
                <a:lnTo>
                  <a:pt x="1990" y="485"/>
                </a:lnTo>
                <a:lnTo>
                  <a:pt x="2092" y="529"/>
                </a:lnTo>
                <a:lnTo>
                  <a:pt x="2187" y="584"/>
                </a:lnTo>
                <a:lnTo>
                  <a:pt x="2278" y="647"/>
                </a:lnTo>
                <a:lnTo>
                  <a:pt x="2361" y="718"/>
                </a:lnTo>
                <a:lnTo>
                  <a:pt x="2438" y="797"/>
                </a:lnTo>
                <a:lnTo>
                  <a:pt x="2505" y="882"/>
                </a:lnTo>
                <a:lnTo>
                  <a:pt x="2567" y="974"/>
                </a:lnTo>
                <a:lnTo>
                  <a:pt x="2619" y="1070"/>
                </a:lnTo>
                <a:lnTo>
                  <a:pt x="2661" y="1174"/>
                </a:lnTo>
                <a:lnTo>
                  <a:pt x="2694" y="1280"/>
                </a:lnTo>
                <a:lnTo>
                  <a:pt x="2717" y="1393"/>
                </a:lnTo>
                <a:lnTo>
                  <a:pt x="2728" y="1508"/>
                </a:lnTo>
                <a:lnTo>
                  <a:pt x="2728" y="1567"/>
                </a:lnTo>
                <a:lnTo>
                  <a:pt x="2728" y="1575"/>
                </a:lnTo>
                <a:lnTo>
                  <a:pt x="2728" y="1585"/>
                </a:lnTo>
                <a:lnTo>
                  <a:pt x="2727" y="1644"/>
                </a:lnTo>
                <a:lnTo>
                  <a:pt x="2713" y="1760"/>
                </a:lnTo>
                <a:lnTo>
                  <a:pt x="2688" y="1872"/>
                </a:lnTo>
                <a:lnTo>
                  <a:pt x="2653" y="1978"/>
                </a:lnTo>
                <a:lnTo>
                  <a:pt x="2609" y="2080"/>
                </a:lnTo>
                <a:lnTo>
                  <a:pt x="2554" y="2178"/>
                </a:lnTo>
                <a:lnTo>
                  <a:pt x="2492" y="2269"/>
                </a:lnTo>
                <a:lnTo>
                  <a:pt x="2420" y="2354"/>
                </a:lnTo>
                <a:lnTo>
                  <a:pt x="2343" y="2431"/>
                </a:lnTo>
                <a:lnTo>
                  <a:pt x="2256" y="2500"/>
                </a:lnTo>
                <a:lnTo>
                  <a:pt x="2164" y="2562"/>
                </a:lnTo>
                <a:lnTo>
                  <a:pt x="2066" y="2614"/>
                </a:lnTo>
                <a:lnTo>
                  <a:pt x="1963" y="2657"/>
                </a:lnTo>
                <a:lnTo>
                  <a:pt x="1855" y="2692"/>
                </a:lnTo>
                <a:lnTo>
                  <a:pt x="1742" y="2713"/>
                </a:lnTo>
                <a:lnTo>
                  <a:pt x="1627" y="2725"/>
                </a:lnTo>
                <a:lnTo>
                  <a:pt x="1567" y="2726"/>
                </a:lnTo>
                <a:lnTo>
                  <a:pt x="1509" y="2726"/>
                </a:lnTo>
                <a:lnTo>
                  <a:pt x="1395" y="2715"/>
                </a:lnTo>
                <a:lnTo>
                  <a:pt x="1285" y="2692"/>
                </a:lnTo>
                <a:lnTo>
                  <a:pt x="1178" y="2660"/>
                </a:lnTo>
                <a:lnTo>
                  <a:pt x="1076" y="2618"/>
                </a:lnTo>
                <a:lnTo>
                  <a:pt x="979" y="2567"/>
                </a:lnTo>
                <a:lnTo>
                  <a:pt x="887" y="2508"/>
                </a:lnTo>
                <a:lnTo>
                  <a:pt x="802" y="2440"/>
                </a:lnTo>
                <a:lnTo>
                  <a:pt x="725" y="2365"/>
                </a:lnTo>
                <a:lnTo>
                  <a:pt x="654" y="2283"/>
                </a:lnTo>
                <a:lnTo>
                  <a:pt x="591" y="2194"/>
                </a:lnTo>
                <a:lnTo>
                  <a:pt x="536" y="2099"/>
                </a:lnTo>
                <a:lnTo>
                  <a:pt x="490" y="2000"/>
                </a:lnTo>
                <a:lnTo>
                  <a:pt x="452" y="1895"/>
                </a:lnTo>
                <a:lnTo>
                  <a:pt x="427" y="1787"/>
                </a:lnTo>
                <a:lnTo>
                  <a:pt x="411" y="1673"/>
                </a:lnTo>
                <a:lnTo>
                  <a:pt x="408" y="1616"/>
                </a:lnTo>
                <a:lnTo>
                  <a:pt x="408" y="1614"/>
                </a:lnTo>
                <a:lnTo>
                  <a:pt x="408" y="1614"/>
                </a:lnTo>
                <a:lnTo>
                  <a:pt x="406" y="1600"/>
                </a:lnTo>
                <a:lnTo>
                  <a:pt x="406" y="1585"/>
                </a:lnTo>
                <a:lnTo>
                  <a:pt x="0" y="1585"/>
                </a:lnTo>
                <a:lnTo>
                  <a:pt x="0" y="1600"/>
                </a:lnTo>
                <a:lnTo>
                  <a:pt x="0" y="1616"/>
                </a:lnTo>
                <a:lnTo>
                  <a:pt x="0" y="1616"/>
                </a:lnTo>
                <a:lnTo>
                  <a:pt x="5" y="1715"/>
                </a:lnTo>
                <a:lnTo>
                  <a:pt x="35" y="1905"/>
                </a:lnTo>
                <a:lnTo>
                  <a:pt x="87" y="2086"/>
                </a:lnTo>
                <a:lnTo>
                  <a:pt x="159" y="2259"/>
                </a:lnTo>
                <a:lnTo>
                  <a:pt x="203" y="2341"/>
                </a:lnTo>
                <a:lnTo>
                  <a:pt x="203" y="2341"/>
                </a:lnTo>
                <a:lnTo>
                  <a:pt x="203" y="2341"/>
                </a:lnTo>
                <a:lnTo>
                  <a:pt x="257" y="2429"/>
                </a:lnTo>
                <a:lnTo>
                  <a:pt x="379" y="2590"/>
                </a:lnTo>
                <a:lnTo>
                  <a:pt x="522" y="2735"/>
                </a:lnTo>
                <a:lnTo>
                  <a:pt x="681" y="2860"/>
                </a:lnTo>
                <a:lnTo>
                  <a:pt x="857" y="2965"/>
                </a:lnTo>
                <a:lnTo>
                  <a:pt x="1046" y="3046"/>
                </a:lnTo>
                <a:lnTo>
                  <a:pt x="1247" y="3102"/>
                </a:lnTo>
                <a:lnTo>
                  <a:pt x="1405" y="3125"/>
                </a:lnTo>
                <a:lnTo>
                  <a:pt x="1512" y="3134"/>
                </a:lnTo>
                <a:lnTo>
                  <a:pt x="1567" y="3134"/>
                </a:lnTo>
                <a:lnTo>
                  <a:pt x="1647" y="3132"/>
                </a:lnTo>
                <a:lnTo>
                  <a:pt x="1804" y="3116"/>
                </a:lnTo>
                <a:lnTo>
                  <a:pt x="1957" y="3086"/>
                </a:lnTo>
                <a:lnTo>
                  <a:pt x="2104" y="3040"/>
                </a:lnTo>
                <a:lnTo>
                  <a:pt x="2243" y="2981"/>
                </a:lnTo>
                <a:lnTo>
                  <a:pt x="2376" y="2911"/>
                </a:lnTo>
                <a:lnTo>
                  <a:pt x="2499" y="2827"/>
                </a:lnTo>
                <a:lnTo>
                  <a:pt x="2616" y="2732"/>
                </a:lnTo>
                <a:lnTo>
                  <a:pt x="2723" y="2627"/>
                </a:lnTo>
                <a:lnTo>
                  <a:pt x="2818" y="2512"/>
                </a:lnTo>
                <a:lnTo>
                  <a:pt x="2903" y="2390"/>
                </a:lnTo>
                <a:lnTo>
                  <a:pt x="2976" y="2257"/>
                </a:lnTo>
                <a:lnTo>
                  <a:pt x="3035" y="2118"/>
                </a:lnTo>
                <a:lnTo>
                  <a:pt x="3082" y="1972"/>
                </a:lnTo>
                <a:lnTo>
                  <a:pt x="3116" y="1821"/>
                </a:lnTo>
                <a:lnTo>
                  <a:pt x="3133" y="1665"/>
                </a:lnTo>
                <a:lnTo>
                  <a:pt x="3134" y="1585"/>
                </a:lnTo>
                <a:lnTo>
                  <a:pt x="3136" y="1575"/>
                </a:lnTo>
                <a:lnTo>
                  <a:pt x="3136" y="1567"/>
                </a:lnTo>
                <a:lnTo>
                  <a:pt x="3134" y="1512"/>
                </a:lnTo>
                <a:lnTo>
                  <a:pt x="3127" y="1404"/>
                </a:lnTo>
                <a:lnTo>
                  <a:pt x="3104" y="1246"/>
                </a:lnTo>
                <a:lnTo>
                  <a:pt x="3048" y="1044"/>
                </a:lnTo>
                <a:lnTo>
                  <a:pt x="2966" y="855"/>
                </a:lnTo>
                <a:lnTo>
                  <a:pt x="2862" y="679"/>
                </a:lnTo>
                <a:lnTo>
                  <a:pt x="2737" y="519"/>
                </a:lnTo>
                <a:lnTo>
                  <a:pt x="2592" y="377"/>
                </a:lnTo>
                <a:lnTo>
                  <a:pt x="2429" y="255"/>
                </a:lnTo>
                <a:lnTo>
                  <a:pt x="2341" y="203"/>
                </a:lnTo>
                <a:close/>
              </a:path>
            </a:pathLst>
          </a:custGeom>
          <a:solidFill>
            <a:srgbClr val="FD971F"/>
          </a:solidFill>
          <a:ln>
            <a:noFill/>
          </a:ln>
        </p:spPr>
        <p:txBody>
          <a:bodyPr vert="horz" wrap="square" lIns="98755" tIns="49378" rIns="98755" bIns="49378" numCol="1" anchor="t" anchorCtr="0" compatLnSpc="1">
            <a:prstTxWarp prst="textNoShape">
              <a:avLst/>
            </a:prstTxWarp>
          </a:bodyPr>
          <a:lstStyle/>
          <a:p>
            <a:pPr defTabSz="493776"/>
            <a:endParaRPr lang="en-US" sz="1944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reeform 68"/>
          <p:cNvSpPr>
            <a:spLocks/>
          </p:cNvSpPr>
          <p:nvPr/>
        </p:nvSpPr>
        <p:spPr bwMode="auto">
          <a:xfrm>
            <a:off x="4916539" y="1171425"/>
            <a:ext cx="823742" cy="1705928"/>
          </a:xfrm>
          <a:custGeom>
            <a:avLst/>
            <a:gdLst>
              <a:gd name="T0" fmla="*/ 1 w 1566"/>
              <a:gd name="T1" fmla="*/ 1621 h 3134"/>
              <a:gd name="T2" fmla="*/ 32 w 1566"/>
              <a:gd name="T3" fmla="*/ 1888 h 3134"/>
              <a:gd name="T4" fmla="*/ 170 w 1566"/>
              <a:gd name="T5" fmla="*/ 2278 h 3134"/>
              <a:gd name="T6" fmla="*/ 399 w 1566"/>
              <a:gd name="T7" fmla="*/ 2613 h 3134"/>
              <a:gd name="T8" fmla="*/ 707 w 1566"/>
              <a:gd name="T9" fmla="*/ 2878 h 3134"/>
              <a:gd name="T10" fmla="*/ 795 w 1566"/>
              <a:gd name="T11" fmla="*/ 2931 h 3134"/>
              <a:gd name="T12" fmla="*/ 953 w 1566"/>
              <a:gd name="T13" fmla="*/ 3008 h 3134"/>
              <a:gd name="T14" fmla="*/ 1162 w 1566"/>
              <a:gd name="T15" fmla="*/ 3082 h 3134"/>
              <a:gd name="T16" fmla="*/ 1458 w 1566"/>
              <a:gd name="T17" fmla="*/ 3131 h 3134"/>
              <a:gd name="T18" fmla="*/ 1552 w 1566"/>
              <a:gd name="T19" fmla="*/ 3134 h 3134"/>
              <a:gd name="T20" fmla="*/ 1566 w 1566"/>
              <a:gd name="T21" fmla="*/ 2728 h 3134"/>
              <a:gd name="T22" fmla="*/ 1536 w 1566"/>
              <a:gd name="T23" fmla="*/ 2726 h 3134"/>
              <a:gd name="T24" fmla="*/ 1535 w 1566"/>
              <a:gd name="T25" fmla="*/ 2726 h 3134"/>
              <a:gd name="T26" fmla="*/ 1357 w 1566"/>
              <a:gd name="T27" fmla="*/ 2709 h 3134"/>
              <a:gd name="T28" fmla="*/ 1136 w 1566"/>
              <a:gd name="T29" fmla="*/ 2644 h 3134"/>
              <a:gd name="T30" fmla="*/ 934 w 1566"/>
              <a:gd name="T31" fmla="*/ 2539 h 3134"/>
              <a:gd name="T32" fmla="*/ 759 w 1566"/>
              <a:gd name="T33" fmla="*/ 2398 h 3134"/>
              <a:gd name="T34" fmla="*/ 613 w 1566"/>
              <a:gd name="T35" fmla="*/ 2227 h 3134"/>
              <a:gd name="T36" fmla="*/ 502 w 1566"/>
              <a:gd name="T37" fmla="*/ 2029 h 3134"/>
              <a:gd name="T38" fmla="*/ 432 w 1566"/>
              <a:gd name="T39" fmla="*/ 1810 h 3134"/>
              <a:gd name="T40" fmla="*/ 406 w 1566"/>
              <a:gd name="T41" fmla="*/ 1574 h 3134"/>
              <a:gd name="T42" fmla="*/ 412 w 1566"/>
              <a:gd name="T43" fmla="*/ 1456 h 3134"/>
              <a:gd name="T44" fmla="*/ 453 w 1566"/>
              <a:gd name="T45" fmla="*/ 1242 h 3134"/>
              <a:gd name="T46" fmla="*/ 533 w 1566"/>
              <a:gd name="T47" fmla="*/ 1043 h 3134"/>
              <a:gd name="T48" fmla="*/ 646 w 1566"/>
              <a:gd name="T49" fmla="*/ 863 h 3134"/>
              <a:gd name="T50" fmla="*/ 789 w 1566"/>
              <a:gd name="T51" fmla="*/ 708 h 3134"/>
              <a:gd name="T52" fmla="*/ 959 w 1566"/>
              <a:gd name="T53" fmla="*/ 580 h 3134"/>
              <a:gd name="T54" fmla="*/ 1149 w 1566"/>
              <a:gd name="T55" fmla="*/ 485 h 3134"/>
              <a:gd name="T56" fmla="*/ 1357 w 1566"/>
              <a:gd name="T57" fmla="*/ 424 h 3134"/>
              <a:gd name="T58" fmla="*/ 1523 w 1566"/>
              <a:gd name="T59" fmla="*/ 407 h 3134"/>
              <a:gd name="T60" fmla="*/ 1566 w 1566"/>
              <a:gd name="T61" fmla="*/ 407 h 3134"/>
              <a:gd name="T62" fmla="*/ 1486 w 1566"/>
              <a:gd name="T63" fmla="*/ 1 h 3134"/>
              <a:gd name="T64" fmla="*/ 1175 w 1566"/>
              <a:gd name="T65" fmla="*/ 49 h 3134"/>
              <a:gd name="T66" fmla="*/ 887 w 1566"/>
              <a:gd name="T67" fmla="*/ 154 h 3134"/>
              <a:gd name="T68" fmla="*/ 629 w 1566"/>
              <a:gd name="T69" fmla="*/ 312 h 3134"/>
              <a:gd name="T70" fmla="*/ 406 w 1566"/>
              <a:gd name="T71" fmla="*/ 514 h 3134"/>
              <a:gd name="T72" fmla="*/ 226 w 1566"/>
              <a:gd name="T73" fmla="*/ 755 h 3134"/>
              <a:gd name="T74" fmla="*/ 95 w 1566"/>
              <a:gd name="T75" fmla="*/ 1029 h 3134"/>
              <a:gd name="T76" fmla="*/ 17 w 1566"/>
              <a:gd name="T77" fmla="*/ 1329 h 3134"/>
              <a:gd name="T78" fmla="*/ 0 w 1566"/>
              <a:gd name="T79" fmla="*/ 1567 h 3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566" h="3134">
                <a:moveTo>
                  <a:pt x="0" y="1567"/>
                </a:moveTo>
                <a:lnTo>
                  <a:pt x="1" y="1621"/>
                </a:lnTo>
                <a:lnTo>
                  <a:pt x="9" y="1729"/>
                </a:lnTo>
                <a:lnTo>
                  <a:pt x="32" y="1888"/>
                </a:lnTo>
                <a:lnTo>
                  <a:pt x="88" y="2089"/>
                </a:lnTo>
                <a:lnTo>
                  <a:pt x="170" y="2278"/>
                </a:lnTo>
                <a:lnTo>
                  <a:pt x="274" y="2453"/>
                </a:lnTo>
                <a:lnTo>
                  <a:pt x="399" y="2613"/>
                </a:lnTo>
                <a:lnTo>
                  <a:pt x="544" y="2755"/>
                </a:lnTo>
                <a:lnTo>
                  <a:pt x="707" y="2878"/>
                </a:lnTo>
                <a:lnTo>
                  <a:pt x="795" y="2931"/>
                </a:lnTo>
                <a:lnTo>
                  <a:pt x="795" y="2931"/>
                </a:lnTo>
                <a:lnTo>
                  <a:pt x="872" y="2972"/>
                </a:lnTo>
                <a:lnTo>
                  <a:pt x="953" y="3008"/>
                </a:lnTo>
                <a:lnTo>
                  <a:pt x="1021" y="3036"/>
                </a:lnTo>
                <a:lnTo>
                  <a:pt x="1162" y="3082"/>
                </a:lnTo>
                <a:lnTo>
                  <a:pt x="1307" y="3113"/>
                </a:lnTo>
                <a:lnTo>
                  <a:pt x="1458" y="3131"/>
                </a:lnTo>
                <a:lnTo>
                  <a:pt x="1536" y="3134"/>
                </a:lnTo>
                <a:lnTo>
                  <a:pt x="1552" y="3134"/>
                </a:lnTo>
                <a:lnTo>
                  <a:pt x="1566" y="3134"/>
                </a:lnTo>
                <a:lnTo>
                  <a:pt x="1566" y="2728"/>
                </a:lnTo>
                <a:lnTo>
                  <a:pt x="1550" y="2728"/>
                </a:lnTo>
                <a:lnTo>
                  <a:pt x="1536" y="2726"/>
                </a:lnTo>
                <a:lnTo>
                  <a:pt x="1536" y="2726"/>
                </a:lnTo>
                <a:lnTo>
                  <a:pt x="1535" y="2726"/>
                </a:lnTo>
                <a:lnTo>
                  <a:pt x="1476" y="2725"/>
                </a:lnTo>
                <a:lnTo>
                  <a:pt x="1357" y="2709"/>
                </a:lnTo>
                <a:lnTo>
                  <a:pt x="1244" y="2682"/>
                </a:lnTo>
                <a:lnTo>
                  <a:pt x="1136" y="2644"/>
                </a:lnTo>
                <a:lnTo>
                  <a:pt x="1032" y="2597"/>
                </a:lnTo>
                <a:lnTo>
                  <a:pt x="934" y="2539"/>
                </a:lnTo>
                <a:lnTo>
                  <a:pt x="842" y="2473"/>
                </a:lnTo>
                <a:lnTo>
                  <a:pt x="759" y="2398"/>
                </a:lnTo>
                <a:lnTo>
                  <a:pt x="681" y="2316"/>
                </a:lnTo>
                <a:lnTo>
                  <a:pt x="613" y="2227"/>
                </a:lnTo>
                <a:lnTo>
                  <a:pt x="553" y="2131"/>
                </a:lnTo>
                <a:lnTo>
                  <a:pt x="502" y="2029"/>
                </a:lnTo>
                <a:lnTo>
                  <a:pt x="462" y="1922"/>
                </a:lnTo>
                <a:lnTo>
                  <a:pt x="432" y="1810"/>
                </a:lnTo>
                <a:lnTo>
                  <a:pt x="413" y="1693"/>
                </a:lnTo>
                <a:lnTo>
                  <a:pt x="406" y="1574"/>
                </a:lnTo>
                <a:lnTo>
                  <a:pt x="409" y="1512"/>
                </a:lnTo>
                <a:lnTo>
                  <a:pt x="412" y="1456"/>
                </a:lnTo>
                <a:lnTo>
                  <a:pt x="428" y="1347"/>
                </a:lnTo>
                <a:lnTo>
                  <a:pt x="453" y="1242"/>
                </a:lnTo>
                <a:lnTo>
                  <a:pt x="488" y="1139"/>
                </a:lnTo>
                <a:lnTo>
                  <a:pt x="533" y="1043"/>
                </a:lnTo>
                <a:lnTo>
                  <a:pt x="586" y="950"/>
                </a:lnTo>
                <a:lnTo>
                  <a:pt x="646" y="863"/>
                </a:lnTo>
                <a:lnTo>
                  <a:pt x="714" y="783"/>
                </a:lnTo>
                <a:lnTo>
                  <a:pt x="789" y="708"/>
                </a:lnTo>
                <a:lnTo>
                  <a:pt x="871" y="640"/>
                </a:lnTo>
                <a:lnTo>
                  <a:pt x="959" y="580"/>
                </a:lnTo>
                <a:lnTo>
                  <a:pt x="1051" y="528"/>
                </a:lnTo>
                <a:lnTo>
                  <a:pt x="1149" y="485"/>
                </a:lnTo>
                <a:lnTo>
                  <a:pt x="1251" y="450"/>
                </a:lnTo>
                <a:lnTo>
                  <a:pt x="1357" y="424"/>
                </a:lnTo>
                <a:lnTo>
                  <a:pt x="1467" y="410"/>
                </a:lnTo>
                <a:lnTo>
                  <a:pt x="1523" y="407"/>
                </a:lnTo>
                <a:lnTo>
                  <a:pt x="1545" y="407"/>
                </a:lnTo>
                <a:lnTo>
                  <a:pt x="1566" y="407"/>
                </a:lnTo>
                <a:lnTo>
                  <a:pt x="1566" y="0"/>
                </a:lnTo>
                <a:lnTo>
                  <a:pt x="1486" y="1"/>
                </a:lnTo>
                <a:lnTo>
                  <a:pt x="1327" y="17"/>
                </a:lnTo>
                <a:lnTo>
                  <a:pt x="1175" y="49"/>
                </a:lnTo>
                <a:lnTo>
                  <a:pt x="1028" y="95"/>
                </a:lnTo>
                <a:lnTo>
                  <a:pt x="887" y="154"/>
                </a:lnTo>
                <a:lnTo>
                  <a:pt x="754" y="227"/>
                </a:lnTo>
                <a:lnTo>
                  <a:pt x="629" y="312"/>
                </a:lnTo>
                <a:lnTo>
                  <a:pt x="512" y="407"/>
                </a:lnTo>
                <a:lnTo>
                  <a:pt x="406" y="514"/>
                </a:lnTo>
                <a:lnTo>
                  <a:pt x="311" y="630"/>
                </a:lnTo>
                <a:lnTo>
                  <a:pt x="226" y="755"/>
                </a:lnTo>
                <a:lnTo>
                  <a:pt x="154" y="889"/>
                </a:lnTo>
                <a:lnTo>
                  <a:pt x="95" y="1029"/>
                </a:lnTo>
                <a:lnTo>
                  <a:pt x="49" y="1175"/>
                </a:lnTo>
                <a:lnTo>
                  <a:pt x="17" y="1329"/>
                </a:lnTo>
                <a:lnTo>
                  <a:pt x="1" y="1486"/>
                </a:lnTo>
                <a:lnTo>
                  <a:pt x="0" y="1567"/>
                </a:lnTo>
                <a:close/>
              </a:path>
            </a:pathLst>
          </a:custGeom>
          <a:solidFill>
            <a:srgbClr val="FBAE17"/>
          </a:solidFill>
          <a:ln>
            <a:noFill/>
          </a:ln>
        </p:spPr>
        <p:txBody>
          <a:bodyPr vert="horz" wrap="square" lIns="98755" tIns="49378" rIns="98755" bIns="49378" numCol="1" anchor="t" anchorCtr="0" compatLnSpc="1">
            <a:prstTxWarp prst="textNoShape">
              <a:avLst/>
            </a:prstTxWarp>
          </a:bodyPr>
          <a:lstStyle/>
          <a:p>
            <a:pPr defTabSz="493776"/>
            <a:endParaRPr lang="en-US" sz="1944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Freeform 70"/>
          <p:cNvSpPr>
            <a:spLocks/>
          </p:cNvSpPr>
          <p:nvPr/>
        </p:nvSpPr>
        <p:spPr bwMode="auto">
          <a:xfrm>
            <a:off x="4899821" y="2666108"/>
            <a:ext cx="1649063" cy="1649063"/>
          </a:xfrm>
          <a:custGeom>
            <a:avLst/>
            <a:gdLst>
              <a:gd name="T0" fmla="*/ 2341 w 3136"/>
              <a:gd name="T1" fmla="*/ 203 h 3134"/>
              <a:gd name="T2" fmla="*/ 2285 w 3136"/>
              <a:gd name="T3" fmla="*/ 173 h 3134"/>
              <a:gd name="T4" fmla="*/ 2052 w 3136"/>
              <a:gd name="T5" fmla="*/ 75 h 3134"/>
              <a:gd name="T6" fmla="*/ 1865 w 3136"/>
              <a:gd name="T7" fmla="*/ 27 h 3134"/>
              <a:gd name="T8" fmla="*/ 1667 w 3136"/>
              <a:gd name="T9" fmla="*/ 1 h 3134"/>
              <a:gd name="T10" fmla="*/ 1584 w 3136"/>
              <a:gd name="T11" fmla="*/ 0 h 3134"/>
              <a:gd name="T12" fmla="*/ 1568 w 3136"/>
              <a:gd name="T13" fmla="*/ 406 h 3134"/>
              <a:gd name="T14" fmla="*/ 1600 w 3136"/>
              <a:gd name="T15" fmla="*/ 406 h 3134"/>
              <a:gd name="T16" fmla="*/ 1601 w 3136"/>
              <a:gd name="T17" fmla="*/ 406 h 3134"/>
              <a:gd name="T18" fmla="*/ 1774 w 3136"/>
              <a:gd name="T19" fmla="*/ 423 h 3134"/>
              <a:gd name="T20" fmla="*/ 1990 w 3136"/>
              <a:gd name="T21" fmla="*/ 485 h 3134"/>
              <a:gd name="T22" fmla="*/ 2187 w 3136"/>
              <a:gd name="T23" fmla="*/ 584 h 3134"/>
              <a:gd name="T24" fmla="*/ 2361 w 3136"/>
              <a:gd name="T25" fmla="*/ 718 h 3134"/>
              <a:gd name="T26" fmla="*/ 2505 w 3136"/>
              <a:gd name="T27" fmla="*/ 882 h 3134"/>
              <a:gd name="T28" fmla="*/ 2619 w 3136"/>
              <a:gd name="T29" fmla="*/ 1070 h 3134"/>
              <a:gd name="T30" fmla="*/ 2694 w 3136"/>
              <a:gd name="T31" fmla="*/ 1280 h 3134"/>
              <a:gd name="T32" fmla="*/ 2728 w 3136"/>
              <a:gd name="T33" fmla="*/ 1508 h 3134"/>
              <a:gd name="T34" fmla="*/ 2728 w 3136"/>
              <a:gd name="T35" fmla="*/ 1575 h 3134"/>
              <a:gd name="T36" fmla="*/ 2727 w 3136"/>
              <a:gd name="T37" fmla="*/ 1644 h 3134"/>
              <a:gd name="T38" fmla="*/ 2688 w 3136"/>
              <a:gd name="T39" fmla="*/ 1872 h 3134"/>
              <a:gd name="T40" fmla="*/ 2609 w 3136"/>
              <a:gd name="T41" fmla="*/ 2080 h 3134"/>
              <a:gd name="T42" fmla="*/ 2492 w 3136"/>
              <a:gd name="T43" fmla="*/ 2269 h 3134"/>
              <a:gd name="T44" fmla="*/ 2343 w 3136"/>
              <a:gd name="T45" fmla="*/ 2431 h 3134"/>
              <a:gd name="T46" fmla="*/ 2164 w 3136"/>
              <a:gd name="T47" fmla="*/ 2562 h 3134"/>
              <a:gd name="T48" fmla="*/ 1963 w 3136"/>
              <a:gd name="T49" fmla="*/ 2657 h 3134"/>
              <a:gd name="T50" fmla="*/ 1742 w 3136"/>
              <a:gd name="T51" fmla="*/ 2713 h 3134"/>
              <a:gd name="T52" fmla="*/ 1567 w 3136"/>
              <a:gd name="T53" fmla="*/ 2726 h 3134"/>
              <a:gd name="T54" fmla="*/ 1395 w 3136"/>
              <a:gd name="T55" fmla="*/ 2715 h 3134"/>
              <a:gd name="T56" fmla="*/ 1178 w 3136"/>
              <a:gd name="T57" fmla="*/ 2660 h 3134"/>
              <a:gd name="T58" fmla="*/ 979 w 3136"/>
              <a:gd name="T59" fmla="*/ 2567 h 3134"/>
              <a:gd name="T60" fmla="*/ 802 w 3136"/>
              <a:gd name="T61" fmla="*/ 2440 h 3134"/>
              <a:gd name="T62" fmla="*/ 654 w 3136"/>
              <a:gd name="T63" fmla="*/ 2283 h 3134"/>
              <a:gd name="T64" fmla="*/ 536 w 3136"/>
              <a:gd name="T65" fmla="*/ 2099 h 3134"/>
              <a:gd name="T66" fmla="*/ 452 w 3136"/>
              <a:gd name="T67" fmla="*/ 1895 h 3134"/>
              <a:gd name="T68" fmla="*/ 411 w 3136"/>
              <a:gd name="T69" fmla="*/ 1673 h 3134"/>
              <a:gd name="T70" fmla="*/ 408 w 3136"/>
              <a:gd name="T71" fmla="*/ 1614 h 3134"/>
              <a:gd name="T72" fmla="*/ 406 w 3136"/>
              <a:gd name="T73" fmla="*/ 1600 h 3134"/>
              <a:gd name="T74" fmla="*/ 0 w 3136"/>
              <a:gd name="T75" fmla="*/ 1585 h 3134"/>
              <a:gd name="T76" fmla="*/ 0 w 3136"/>
              <a:gd name="T77" fmla="*/ 1616 h 3134"/>
              <a:gd name="T78" fmla="*/ 5 w 3136"/>
              <a:gd name="T79" fmla="*/ 1715 h 3134"/>
              <a:gd name="T80" fmla="*/ 87 w 3136"/>
              <a:gd name="T81" fmla="*/ 2086 h 3134"/>
              <a:gd name="T82" fmla="*/ 203 w 3136"/>
              <a:gd name="T83" fmla="*/ 2341 h 3134"/>
              <a:gd name="T84" fmla="*/ 203 w 3136"/>
              <a:gd name="T85" fmla="*/ 2341 h 3134"/>
              <a:gd name="T86" fmla="*/ 379 w 3136"/>
              <a:gd name="T87" fmla="*/ 2590 h 3134"/>
              <a:gd name="T88" fmla="*/ 681 w 3136"/>
              <a:gd name="T89" fmla="*/ 2860 h 3134"/>
              <a:gd name="T90" fmla="*/ 1046 w 3136"/>
              <a:gd name="T91" fmla="*/ 3046 h 3134"/>
              <a:gd name="T92" fmla="*/ 1405 w 3136"/>
              <a:gd name="T93" fmla="*/ 3125 h 3134"/>
              <a:gd name="T94" fmla="*/ 1567 w 3136"/>
              <a:gd name="T95" fmla="*/ 3134 h 3134"/>
              <a:gd name="T96" fmla="*/ 1804 w 3136"/>
              <a:gd name="T97" fmla="*/ 3116 h 3134"/>
              <a:gd name="T98" fmla="*/ 2104 w 3136"/>
              <a:gd name="T99" fmla="*/ 3040 h 3134"/>
              <a:gd name="T100" fmla="*/ 2376 w 3136"/>
              <a:gd name="T101" fmla="*/ 2911 h 3134"/>
              <a:gd name="T102" fmla="*/ 2616 w 3136"/>
              <a:gd name="T103" fmla="*/ 2732 h 3134"/>
              <a:gd name="T104" fmla="*/ 2818 w 3136"/>
              <a:gd name="T105" fmla="*/ 2512 h 3134"/>
              <a:gd name="T106" fmla="*/ 2976 w 3136"/>
              <a:gd name="T107" fmla="*/ 2257 h 3134"/>
              <a:gd name="T108" fmla="*/ 3082 w 3136"/>
              <a:gd name="T109" fmla="*/ 1972 h 3134"/>
              <a:gd name="T110" fmla="*/ 3133 w 3136"/>
              <a:gd name="T111" fmla="*/ 1665 h 3134"/>
              <a:gd name="T112" fmla="*/ 3136 w 3136"/>
              <a:gd name="T113" fmla="*/ 1575 h 3134"/>
              <a:gd name="T114" fmla="*/ 3134 w 3136"/>
              <a:gd name="T115" fmla="*/ 1512 h 3134"/>
              <a:gd name="T116" fmla="*/ 3104 w 3136"/>
              <a:gd name="T117" fmla="*/ 1246 h 3134"/>
              <a:gd name="T118" fmla="*/ 2966 w 3136"/>
              <a:gd name="T119" fmla="*/ 855 h 3134"/>
              <a:gd name="T120" fmla="*/ 2737 w 3136"/>
              <a:gd name="T121" fmla="*/ 519 h 3134"/>
              <a:gd name="T122" fmla="*/ 2429 w 3136"/>
              <a:gd name="T123" fmla="*/ 255 h 3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136" h="3134">
                <a:moveTo>
                  <a:pt x="2341" y="203"/>
                </a:moveTo>
                <a:lnTo>
                  <a:pt x="2341" y="203"/>
                </a:lnTo>
                <a:lnTo>
                  <a:pt x="2341" y="203"/>
                </a:lnTo>
                <a:lnTo>
                  <a:pt x="2285" y="173"/>
                </a:lnTo>
                <a:lnTo>
                  <a:pt x="2171" y="119"/>
                </a:lnTo>
                <a:lnTo>
                  <a:pt x="2052" y="75"/>
                </a:lnTo>
                <a:lnTo>
                  <a:pt x="1928" y="40"/>
                </a:lnTo>
                <a:lnTo>
                  <a:pt x="1865" y="27"/>
                </a:lnTo>
                <a:lnTo>
                  <a:pt x="1800" y="16"/>
                </a:lnTo>
                <a:lnTo>
                  <a:pt x="1667" y="1"/>
                </a:lnTo>
                <a:lnTo>
                  <a:pt x="1600" y="0"/>
                </a:lnTo>
                <a:lnTo>
                  <a:pt x="1584" y="0"/>
                </a:lnTo>
                <a:lnTo>
                  <a:pt x="1568" y="0"/>
                </a:lnTo>
                <a:lnTo>
                  <a:pt x="1568" y="406"/>
                </a:lnTo>
                <a:lnTo>
                  <a:pt x="1584" y="406"/>
                </a:lnTo>
                <a:lnTo>
                  <a:pt x="1600" y="406"/>
                </a:lnTo>
                <a:lnTo>
                  <a:pt x="1600" y="406"/>
                </a:lnTo>
                <a:lnTo>
                  <a:pt x="1601" y="406"/>
                </a:lnTo>
                <a:lnTo>
                  <a:pt x="1659" y="408"/>
                </a:lnTo>
                <a:lnTo>
                  <a:pt x="1774" y="423"/>
                </a:lnTo>
                <a:lnTo>
                  <a:pt x="1883" y="449"/>
                </a:lnTo>
                <a:lnTo>
                  <a:pt x="1990" y="485"/>
                </a:lnTo>
                <a:lnTo>
                  <a:pt x="2092" y="529"/>
                </a:lnTo>
                <a:lnTo>
                  <a:pt x="2187" y="584"/>
                </a:lnTo>
                <a:lnTo>
                  <a:pt x="2278" y="647"/>
                </a:lnTo>
                <a:lnTo>
                  <a:pt x="2361" y="718"/>
                </a:lnTo>
                <a:lnTo>
                  <a:pt x="2438" y="797"/>
                </a:lnTo>
                <a:lnTo>
                  <a:pt x="2505" y="882"/>
                </a:lnTo>
                <a:lnTo>
                  <a:pt x="2567" y="974"/>
                </a:lnTo>
                <a:lnTo>
                  <a:pt x="2619" y="1070"/>
                </a:lnTo>
                <a:lnTo>
                  <a:pt x="2661" y="1174"/>
                </a:lnTo>
                <a:lnTo>
                  <a:pt x="2694" y="1280"/>
                </a:lnTo>
                <a:lnTo>
                  <a:pt x="2717" y="1393"/>
                </a:lnTo>
                <a:lnTo>
                  <a:pt x="2728" y="1508"/>
                </a:lnTo>
                <a:lnTo>
                  <a:pt x="2728" y="1567"/>
                </a:lnTo>
                <a:lnTo>
                  <a:pt x="2728" y="1575"/>
                </a:lnTo>
                <a:lnTo>
                  <a:pt x="2728" y="1585"/>
                </a:lnTo>
                <a:lnTo>
                  <a:pt x="2727" y="1644"/>
                </a:lnTo>
                <a:lnTo>
                  <a:pt x="2713" y="1760"/>
                </a:lnTo>
                <a:lnTo>
                  <a:pt x="2688" y="1872"/>
                </a:lnTo>
                <a:lnTo>
                  <a:pt x="2653" y="1978"/>
                </a:lnTo>
                <a:lnTo>
                  <a:pt x="2609" y="2080"/>
                </a:lnTo>
                <a:lnTo>
                  <a:pt x="2554" y="2178"/>
                </a:lnTo>
                <a:lnTo>
                  <a:pt x="2492" y="2269"/>
                </a:lnTo>
                <a:lnTo>
                  <a:pt x="2420" y="2354"/>
                </a:lnTo>
                <a:lnTo>
                  <a:pt x="2343" y="2431"/>
                </a:lnTo>
                <a:lnTo>
                  <a:pt x="2256" y="2500"/>
                </a:lnTo>
                <a:lnTo>
                  <a:pt x="2164" y="2562"/>
                </a:lnTo>
                <a:lnTo>
                  <a:pt x="2066" y="2614"/>
                </a:lnTo>
                <a:lnTo>
                  <a:pt x="1963" y="2657"/>
                </a:lnTo>
                <a:lnTo>
                  <a:pt x="1855" y="2692"/>
                </a:lnTo>
                <a:lnTo>
                  <a:pt x="1742" y="2713"/>
                </a:lnTo>
                <a:lnTo>
                  <a:pt x="1627" y="2725"/>
                </a:lnTo>
                <a:lnTo>
                  <a:pt x="1567" y="2726"/>
                </a:lnTo>
                <a:lnTo>
                  <a:pt x="1509" y="2726"/>
                </a:lnTo>
                <a:lnTo>
                  <a:pt x="1395" y="2715"/>
                </a:lnTo>
                <a:lnTo>
                  <a:pt x="1285" y="2692"/>
                </a:lnTo>
                <a:lnTo>
                  <a:pt x="1178" y="2660"/>
                </a:lnTo>
                <a:lnTo>
                  <a:pt x="1076" y="2618"/>
                </a:lnTo>
                <a:lnTo>
                  <a:pt x="979" y="2567"/>
                </a:lnTo>
                <a:lnTo>
                  <a:pt x="887" y="2508"/>
                </a:lnTo>
                <a:lnTo>
                  <a:pt x="802" y="2440"/>
                </a:lnTo>
                <a:lnTo>
                  <a:pt x="725" y="2365"/>
                </a:lnTo>
                <a:lnTo>
                  <a:pt x="654" y="2283"/>
                </a:lnTo>
                <a:lnTo>
                  <a:pt x="591" y="2194"/>
                </a:lnTo>
                <a:lnTo>
                  <a:pt x="536" y="2099"/>
                </a:lnTo>
                <a:lnTo>
                  <a:pt x="490" y="2000"/>
                </a:lnTo>
                <a:lnTo>
                  <a:pt x="452" y="1895"/>
                </a:lnTo>
                <a:lnTo>
                  <a:pt x="427" y="1787"/>
                </a:lnTo>
                <a:lnTo>
                  <a:pt x="411" y="1673"/>
                </a:lnTo>
                <a:lnTo>
                  <a:pt x="408" y="1616"/>
                </a:lnTo>
                <a:lnTo>
                  <a:pt x="408" y="1614"/>
                </a:lnTo>
                <a:lnTo>
                  <a:pt x="408" y="1614"/>
                </a:lnTo>
                <a:lnTo>
                  <a:pt x="406" y="1600"/>
                </a:lnTo>
                <a:lnTo>
                  <a:pt x="406" y="1585"/>
                </a:lnTo>
                <a:lnTo>
                  <a:pt x="0" y="1585"/>
                </a:lnTo>
                <a:lnTo>
                  <a:pt x="0" y="1600"/>
                </a:lnTo>
                <a:lnTo>
                  <a:pt x="0" y="1616"/>
                </a:lnTo>
                <a:lnTo>
                  <a:pt x="0" y="1616"/>
                </a:lnTo>
                <a:lnTo>
                  <a:pt x="5" y="1715"/>
                </a:lnTo>
                <a:lnTo>
                  <a:pt x="35" y="1905"/>
                </a:lnTo>
                <a:lnTo>
                  <a:pt x="87" y="2086"/>
                </a:lnTo>
                <a:lnTo>
                  <a:pt x="159" y="2259"/>
                </a:lnTo>
                <a:lnTo>
                  <a:pt x="203" y="2341"/>
                </a:lnTo>
                <a:lnTo>
                  <a:pt x="203" y="2341"/>
                </a:lnTo>
                <a:lnTo>
                  <a:pt x="203" y="2341"/>
                </a:lnTo>
                <a:lnTo>
                  <a:pt x="257" y="2429"/>
                </a:lnTo>
                <a:lnTo>
                  <a:pt x="379" y="2590"/>
                </a:lnTo>
                <a:lnTo>
                  <a:pt x="522" y="2735"/>
                </a:lnTo>
                <a:lnTo>
                  <a:pt x="681" y="2860"/>
                </a:lnTo>
                <a:lnTo>
                  <a:pt x="857" y="2965"/>
                </a:lnTo>
                <a:lnTo>
                  <a:pt x="1046" y="3046"/>
                </a:lnTo>
                <a:lnTo>
                  <a:pt x="1247" y="3102"/>
                </a:lnTo>
                <a:lnTo>
                  <a:pt x="1405" y="3125"/>
                </a:lnTo>
                <a:lnTo>
                  <a:pt x="1512" y="3134"/>
                </a:lnTo>
                <a:lnTo>
                  <a:pt x="1567" y="3134"/>
                </a:lnTo>
                <a:lnTo>
                  <a:pt x="1647" y="3132"/>
                </a:lnTo>
                <a:lnTo>
                  <a:pt x="1804" y="3116"/>
                </a:lnTo>
                <a:lnTo>
                  <a:pt x="1957" y="3086"/>
                </a:lnTo>
                <a:lnTo>
                  <a:pt x="2104" y="3040"/>
                </a:lnTo>
                <a:lnTo>
                  <a:pt x="2243" y="2981"/>
                </a:lnTo>
                <a:lnTo>
                  <a:pt x="2376" y="2911"/>
                </a:lnTo>
                <a:lnTo>
                  <a:pt x="2499" y="2827"/>
                </a:lnTo>
                <a:lnTo>
                  <a:pt x="2616" y="2732"/>
                </a:lnTo>
                <a:lnTo>
                  <a:pt x="2723" y="2627"/>
                </a:lnTo>
                <a:lnTo>
                  <a:pt x="2818" y="2512"/>
                </a:lnTo>
                <a:lnTo>
                  <a:pt x="2903" y="2390"/>
                </a:lnTo>
                <a:lnTo>
                  <a:pt x="2976" y="2257"/>
                </a:lnTo>
                <a:lnTo>
                  <a:pt x="3035" y="2118"/>
                </a:lnTo>
                <a:lnTo>
                  <a:pt x="3082" y="1972"/>
                </a:lnTo>
                <a:lnTo>
                  <a:pt x="3116" y="1821"/>
                </a:lnTo>
                <a:lnTo>
                  <a:pt x="3133" y="1665"/>
                </a:lnTo>
                <a:lnTo>
                  <a:pt x="3134" y="1585"/>
                </a:lnTo>
                <a:lnTo>
                  <a:pt x="3136" y="1575"/>
                </a:lnTo>
                <a:lnTo>
                  <a:pt x="3136" y="1567"/>
                </a:lnTo>
                <a:lnTo>
                  <a:pt x="3134" y="1512"/>
                </a:lnTo>
                <a:lnTo>
                  <a:pt x="3127" y="1404"/>
                </a:lnTo>
                <a:lnTo>
                  <a:pt x="3104" y="1246"/>
                </a:lnTo>
                <a:lnTo>
                  <a:pt x="3048" y="1044"/>
                </a:lnTo>
                <a:lnTo>
                  <a:pt x="2966" y="855"/>
                </a:lnTo>
                <a:lnTo>
                  <a:pt x="2862" y="679"/>
                </a:lnTo>
                <a:lnTo>
                  <a:pt x="2737" y="519"/>
                </a:lnTo>
                <a:lnTo>
                  <a:pt x="2592" y="377"/>
                </a:lnTo>
                <a:lnTo>
                  <a:pt x="2429" y="255"/>
                </a:lnTo>
                <a:lnTo>
                  <a:pt x="2341" y="203"/>
                </a:lnTo>
                <a:close/>
              </a:path>
            </a:pathLst>
          </a:custGeom>
          <a:solidFill>
            <a:srgbClr val="D3D73D"/>
          </a:solidFill>
          <a:ln>
            <a:noFill/>
          </a:ln>
        </p:spPr>
        <p:txBody>
          <a:bodyPr vert="horz" wrap="square" lIns="98755" tIns="49378" rIns="98755" bIns="49378" numCol="1" anchor="t" anchorCtr="0" compatLnSpc="1">
            <a:prstTxWarp prst="textNoShape">
              <a:avLst/>
            </a:prstTxWarp>
          </a:bodyPr>
          <a:lstStyle/>
          <a:p>
            <a:pPr defTabSz="493776"/>
            <a:endParaRPr lang="en-US" sz="1944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" name="Picture 29" descr="raise-hand.png"/>
          <p:cNvPicPr>
            <a:picLocks noChangeAspect="1"/>
          </p:cNvPicPr>
          <p:nvPr/>
        </p:nvPicPr>
        <p:blipFill>
          <a:blip r:embed="rId2" cstate="email">
            <a:alphaModFix amt="8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6155" y="1594761"/>
            <a:ext cx="821051" cy="82104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946347" y="1647735"/>
            <a:ext cx="1969406" cy="790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93776"/>
            <a:r>
              <a:rPr lang="en-US" sz="2592" b="1" dirty="0">
                <a:solidFill>
                  <a:srgbClr val="8CC14F"/>
                </a:solidFill>
                <a:latin typeface="Tahoma"/>
                <a:cs typeface="Tahoma"/>
              </a:rPr>
              <a:t>286,000</a:t>
            </a:r>
          </a:p>
          <a:p>
            <a:pPr algn="r" defTabSz="493776"/>
            <a:r>
              <a:rPr lang="en-US" sz="1944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ea typeface="Calibri"/>
                <a:cs typeface="Calibri"/>
              </a:rPr>
              <a:t>Students</a:t>
            </a:r>
            <a:endParaRPr lang="en-US" sz="1944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26152" y="4382967"/>
            <a:ext cx="2139696" cy="112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93776">
              <a:lnSpc>
                <a:spcPct val="80000"/>
              </a:lnSpc>
            </a:pPr>
            <a:r>
              <a:rPr lang="en-US" sz="2592" b="1" dirty="0">
                <a:solidFill>
                  <a:srgbClr val="8CC14F"/>
                </a:solidFill>
                <a:latin typeface="Tahoma"/>
                <a:cs typeface="Tahoma"/>
              </a:rPr>
              <a:t>174,000</a:t>
            </a:r>
          </a:p>
          <a:p>
            <a:pPr defTabSz="493776">
              <a:lnSpc>
                <a:spcPct val="80000"/>
              </a:lnSpc>
            </a:pPr>
            <a:r>
              <a:rPr lang="en-US" sz="1944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ea typeface="Calibri"/>
                <a:cs typeface="Calibri"/>
              </a:rPr>
              <a:t>Women and girls empowered through </a:t>
            </a:r>
            <a:r>
              <a:rPr lang="en-US" sz="1944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ea typeface="Calibri"/>
                <a:cs typeface="Calibri"/>
              </a:rPr>
              <a:t>Aagahi</a:t>
            </a:r>
            <a:endParaRPr lang="en-US" sz="1944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pic>
        <p:nvPicPr>
          <p:cNvPr id="36" name="Picture 35" descr="woman.png"/>
          <p:cNvPicPr>
            <a:picLocks noChangeAspect="1"/>
          </p:cNvPicPr>
          <p:nvPr/>
        </p:nvPicPr>
        <p:blipFill>
          <a:blip r:embed="rId3" cstate="email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3909" y="4477780"/>
            <a:ext cx="900684" cy="900684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663401" y="3027432"/>
            <a:ext cx="1738056" cy="890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93776">
              <a:lnSpc>
                <a:spcPct val="80000"/>
              </a:lnSpc>
            </a:pPr>
            <a:r>
              <a:rPr lang="en-US" sz="2592" b="1" dirty="0">
                <a:solidFill>
                  <a:srgbClr val="8CC14F"/>
                </a:solidFill>
                <a:latin typeface="Tahoma"/>
                <a:cs typeface="Tahoma"/>
              </a:rPr>
              <a:t>14,000+</a:t>
            </a:r>
          </a:p>
          <a:p>
            <a:pPr algn="r" defTabSz="493776">
              <a:lnSpc>
                <a:spcPct val="80000"/>
              </a:lnSpc>
            </a:pPr>
            <a:r>
              <a:rPr lang="en-US" sz="1944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ea typeface="Calibri"/>
                <a:cs typeface="Calibri"/>
              </a:rPr>
              <a:t>Female</a:t>
            </a:r>
          </a:p>
          <a:p>
            <a:pPr algn="r" defTabSz="493776">
              <a:lnSpc>
                <a:spcPct val="80000"/>
              </a:lnSpc>
            </a:pPr>
            <a:r>
              <a:rPr lang="en-US" sz="1944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ea typeface="Calibri"/>
                <a:cs typeface="Calibri"/>
              </a:rPr>
              <a:t>Teachers</a:t>
            </a:r>
            <a:endParaRPr lang="en-US" sz="1944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pic>
        <p:nvPicPr>
          <p:cNvPr id="38" name="Picture 37" descr="teacher.png"/>
          <p:cNvPicPr>
            <a:picLocks noChangeAspect="1"/>
          </p:cNvPicPr>
          <p:nvPr/>
        </p:nvPicPr>
        <p:blipFill>
          <a:blip r:embed="rId4" cstate="email">
            <a:alphaModFix amt="8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791664" y="3033861"/>
            <a:ext cx="945572" cy="945572"/>
          </a:xfrm>
          <a:prstGeom prst="rect">
            <a:avLst/>
          </a:prstGeom>
        </p:spPr>
      </p:pic>
      <p:pic>
        <p:nvPicPr>
          <p:cNvPr id="40" name="Picture 39" descr="high-school.png"/>
          <p:cNvPicPr>
            <a:picLocks noChangeAspect="1"/>
          </p:cNvPicPr>
          <p:nvPr/>
        </p:nvPicPr>
        <p:blipFill>
          <a:blip r:embed="rId5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6546" y="2927789"/>
            <a:ext cx="891347" cy="891347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6608064" y="2927789"/>
            <a:ext cx="2139696" cy="989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93776">
              <a:lnSpc>
                <a:spcPct val="90000"/>
              </a:lnSpc>
            </a:pPr>
            <a:r>
              <a:rPr lang="en-US" sz="2592" b="1" dirty="0">
                <a:solidFill>
                  <a:srgbClr val="8CC14F"/>
                </a:solidFill>
                <a:latin typeface="Tahoma"/>
                <a:cs typeface="Tahoma"/>
              </a:rPr>
              <a:t>1,921</a:t>
            </a:r>
          </a:p>
          <a:p>
            <a:pPr defTabSz="493776">
              <a:lnSpc>
                <a:spcPct val="90000"/>
              </a:lnSpc>
            </a:pPr>
            <a:r>
              <a:rPr lang="en-US" sz="1944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ea typeface="Calibri"/>
                <a:cs typeface="Calibri"/>
              </a:rPr>
              <a:t>School Units</a:t>
            </a:r>
          </a:p>
          <a:p>
            <a:pPr defTabSz="493776">
              <a:lnSpc>
                <a:spcPct val="90000"/>
              </a:lnSpc>
            </a:pPr>
            <a:r>
              <a:rPr lang="en-US" sz="1944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  <a:ea typeface="Calibri"/>
                <a:cs typeface="Calibri"/>
              </a:rPr>
              <a:t>across Pakistan</a:t>
            </a:r>
            <a:endParaRPr lang="en-US" sz="1944" dirty="0">
              <a:solidFill>
                <a:srgbClr val="FFFFFF"/>
              </a:solidFill>
              <a:latin typeface="Tahoma"/>
              <a:cs typeface="Tahoma"/>
            </a:endParaRPr>
          </a:p>
        </p:txBody>
      </p:sp>
      <p:sp>
        <p:nvSpPr>
          <p:cNvPr id="18" name="Freeform 70"/>
          <p:cNvSpPr>
            <a:spLocks/>
          </p:cNvSpPr>
          <p:nvPr/>
        </p:nvSpPr>
        <p:spPr bwMode="auto">
          <a:xfrm rot="18348439">
            <a:off x="4896679" y="1188386"/>
            <a:ext cx="1715667" cy="1662016"/>
          </a:xfrm>
          <a:custGeom>
            <a:avLst/>
            <a:gdLst>
              <a:gd name="T0" fmla="*/ 2341 w 3136"/>
              <a:gd name="T1" fmla="*/ 203 h 3134"/>
              <a:gd name="T2" fmla="*/ 2285 w 3136"/>
              <a:gd name="T3" fmla="*/ 173 h 3134"/>
              <a:gd name="T4" fmla="*/ 2052 w 3136"/>
              <a:gd name="T5" fmla="*/ 75 h 3134"/>
              <a:gd name="T6" fmla="*/ 1865 w 3136"/>
              <a:gd name="T7" fmla="*/ 27 h 3134"/>
              <a:gd name="T8" fmla="*/ 1667 w 3136"/>
              <a:gd name="T9" fmla="*/ 1 h 3134"/>
              <a:gd name="T10" fmla="*/ 1584 w 3136"/>
              <a:gd name="T11" fmla="*/ 0 h 3134"/>
              <a:gd name="T12" fmla="*/ 1568 w 3136"/>
              <a:gd name="T13" fmla="*/ 406 h 3134"/>
              <a:gd name="T14" fmla="*/ 1600 w 3136"/>
              <a:gd name="T15" fmla="*/ 406 h 3134"/>
              <a:gd name="T16" fmla="*/ 1601 w 3136"/>
              <a:gd name="T17" fmla="*/ 406 h 3134"/>
              <a:gd name="T18" fmla="*/ 1774 w 3136"/>
              <a:gd name="T19" fmla="*/ 423 h 3134"/>
              <a:gd name="T20" fmla="*/ 1990 w 3136"/>
              <a:gd name="T21" fmla="*/ 485 h 3134"/>
              <a:gd name="T22" fmla="*/ 2187 w 3136"/>
              <a:gd name="T23" fmla="*/ 584 h 3134"/>
              <a:gd name="T24" fmla="*/ 2361 w 3136"/>
              <a:gd name="T25" fmla="*/ 718 h 3134"/>
              <a:gd name="T26" fmla="*/ 2505 w 3136"/>
              <a:gd name="T27" fmla="*/ 882 h 3134"/>
              <a:gd name="T28" fmla="*/ 2619 w 3136"/>
              <a:gd name="T29" fmla="*/ 1070 h 3134"/>
              <a:gd name="T30" fmla="*/ 2694 w 3136"/>
              <a:gd name="T31" fmla="*/ 1280 h 3134"/>
              <a:gd name="T32" fmla="*/ 2728 w 3136"/>
              <a:gd name="T33" fmla="*/ 1508 h 3134"/>
              <a:gd name="T34" fmla="*/ 2728 w 3136"/>
              <a:gd name="T35" fmla="*/ 1575 h 3134"/>
              <a:gd name="T36" fmla="*/ 2727 w 3136"/>
              <a:gd name="T37" fmla="*/ 1644 h 3134"/>
              <a:gd name="T38" fmla="*/ 2688 w 3136"/>
              <a:gd name="T39" fmla="*/ 1872 h 3134"/>
              <a:gd name="T40" fmla="*/ 2609 w 3136"/>
              <a:gd name="T41" fmla="*/ 2080 h 3134"/>
              <a:gd name="T42" fmla="*/ 2492 w 3136"/>
              <a:gd name="T43" fmla="*/ 2269 h 3134"/>
              <a:gd name="T44" fmla="*/ 2343 w 3136"/>
              <a:gd name="T45" fmla="*/ 2431 h 3134"/>
              <a:gd name="T46" fmla="*/ 2164 w 3136"/>
              <a:gd name="T47" fmla="*/ 2562 h 3134"/>
              <a:gd name="T48" fmla="*/ 1963 w 3136"/>
              <a:gd name="T49" fmla="*/ 2657 h 3134"/>
              <a:gd name="T50" fmla="*/ 1742 w 3136"/>
              <a:gd name="T51" fmla="*/ 2713 h 3134"/>
              <a:gd name="T52" fmla="*/ 1567 w 3136"/>
              <a:gd name="T53" fmla="*/ 2726 h 3134"/>
              <a:gd name="T54" fmla="*/ 1395 w 3136"/>
              <a:gd name="T55" fmla="*/ 2715 h 3134"/>
              <a:gd name="T56" fmla="*/ 1178 w 3136"/>
              <a:gd name="T57" fmla="*/ 2660 h 3134"/>
              <a:gd name="T58" fmla="*/ 979 w 3136"/>
              <a:gd name="T59" fmla="*/ 2567 h 3134"/>
              <a:gd name="T60" fmla="*/ 802 w 3136"/>
              <a:gd name="T61" fmla="*/ 2440 h 3134"/>
              <a:gd name="T62" fmla="*/ 654 w 3136"/>
              <a:gd name="T63" fmla="*/ 2283 h 3134"/>
              <a:gd name="T64" fmla="*/ 536 w 3136"/>
              <a:gd name="T65" fmla="*/ 2099 h 3134"/>
              <a:gd name="T66" fmla="*/ 452 w 3136"/>
              <a:gd name="T67" fmla="*/ 1895 h 3134"/>
              <a:gd name="T68" fmla="*/ 411 w 3136"/>
              <a:gd name="T69" fmla="*/ 1673 h 3134"/>
              <a:gd name="T70" fmla="*/ 408 w 3136"/>
              <a:gd name="T71" fmla="*/ 1614 h 3134"/>
              <a:gd name="T72" fmla="*/ 406 w 3136"/>
              <a:gd name="T73" fmla="*/ 1600 h 3134"/>
              <a:gd name="T74" fmla="*/ 0 w 3136"/>
              <a:gd name="T75" fmla="*/ 1585 h 3134"/>
              <a:gd name="T76" fmla="*/ 0 w 3136"/>
              <a:gd name="T77" fmla="*/ 1616 h 3134"/>
              <a:gd name="T78" fmla="*/ 5 w 3136"/>
              <a:gd name="T79" fmla="*/ 1715 h 3134"/>
              <a:gd name="T80" fmla="*/ 87 w 3136"/>
              <a:gd name="T81" fmla="*/ 2086 h 3134"/>
              <a:gd name="T82" fmla="*/ 203 w 3136"/>
              <a:gd name="T83" fmla="*/ 2341 h 3134"/>
              <a:gd name="T84" fmla="*/ 203 w 3136"/>
              <a:gd name="T85" fmla="*/ 2341 h 3134"/>
              <a:gd name="T86" fmla="*/ 379 w 3136"/>
              <a:gd name="T87" fmla="*/ 2590 h 3134"/>
              <a:gd name="T88" fmla="*/ 681 w 3136"/>
              <a:gd name="T89" fmla="*/ 2860 h 3134"/>
              <a:gd name="T90" fmla="*/ 1046 w 3136"/>
              <a:gd name="T91" fmla="*/ 3046 h 3134"/>
              <a:gd name="T92" fmla="*/ 1405 w 3136"/>
              <a:gd name="T93" fmla="*/ 3125 h 3134"/>
              <a:gd name="T94" fmla="*/ 1567 w 3136"/>
              <a:gd name="T95" fmla="*/ 3134 h 3134"/>
              <a:gd name="T96" fmla="*/ 1804 w 3136"/>
              <a:gd name="T97" fmla="*/ 3116 h 3134"/>
              <a:gd name="T98" fmla="*/ 2104 w 3136"/>
              <a:gd name="T99" fmla="*/ 3040 h 3134"/>
              <a:gd name="T100" fmla="*/ 2376 w 3136"/>
              <a:gd name="T101" fmla="*/ 2911 h 3134"/>
              <a:gd name="T102" fmla="*/ 2616 w 3136"/>
              <a:gd name="T103" fmla="*/ 2732 h 3134"/>
              <a:gd name="T104" fmla="*/ 2818 w 3136"/>
              <a:gd name="T105" fmla="*/ 2512 h 3134"/>
              <a:gd name="T106" fmla="*/ 2976 w 3136"/>
              <a:gd name="T107" fmla="*/ 2257 h 3134"/>
              <a:gd name="T108" fmla="*/ 3082 w 3136"/>
              <a:gd name="T109" fmla="*/ 1972 h 3134"/>
              <a:gd name="T110" fmla="*/ 3133 w 3136"/>
              <a:gd name="T111" fmla="*/ 1665 h 3134"/>
              <a:gd name="T112" fmla="*/ 3136 w 3136"/>
              <a:gd name="T113" fmla="*/ 1575 h 3134"/>
              <a:gd name="T114" fmla="*/ 3134 w 3136"/>
              <a:gd name="T115" fmla="*/ 1512 h 3134"/>
              <a:gd name="T116" fmla="*/ 3104 w 3136"/>
              <a:gd name="T117" fmla="*/ 1246 h 3134"/>
              <a:gd name="T118" fmla="*/ 2966 w 3136"/>
              <a:gd name="T119" fmla="*/ 855 h 3134"/>
              <a:gd name="T120" fmla="*/ 2737 w 3136"/>
              <a:gd name="T121" fmla="*/ 519 h 3134"/>
              <a:gd name="T122" fmla="*/ 2429 w 3136"/>
              <a:gd name="T123" fmla="*/ 255 h 3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136" h="3134">
                <a:moveTo>
                  <a:pt x="2341" y="203"/>
                </a:moveTo>
                <a:lnTo>
                  <a:pt x="2341" y="203"/>
                </a:lnTo>
                <a:lnTo>
                  <a:pt x="2341" y="203"/>
                </a:lnTo>
                <a:lnTo>
                  <a:pt x="2285" y="173"/>
                </a:lnTo>
                <a:lnTo>
                  <a:pt x="2171" y="119"/>
                </a:lnTo>
                <a:lnTo>
                  <a:pt x="2052" y="75"/>
                </a:lnTo>
                <a:lnTo>
                  <a:pt x="1928" y="40"/>
                </a:lnTo>
                <a:lnTo>
                  <a:pt x="1865" y="27"/>
                </a:lnTo>
                <a:lnTo>
                  <a:pt x="1800" y="16"/>
                </a:lnTo>
                <a:lnTo>
                  <a:pt x="1667" y="1"/>
                </a:lnTo>
                <a:lnTo>
                  <a:pt x="1600" y="0"/>
                </a:lnTo>
                <a:lnTo>
                  <a:pt x="1584" y="0"/>
                </a:lnTo>
                <a:lnTo>
                  <a:pt x="1568" y="0"/>
                </a:lnTo>
                <a:lnTo>
                  <a:pt x="1568" y="406"/>
                </a:lnTo>
                <a:lnTo>
                  <a:pt x="1584" y="406"/>
                </a:lnTo>
                <a:lnTo>
                  <a:pt x="1600" y="406"/>
                </a:lnTo>
                <a:lnTo>
                  <a:pt x="1600" y="406"/>
                </a:lnTo>
                <a:lnTo>
                  <a:pt x="1601" y="406"/>
                </a:lnTo>
                <a:lnTo>
                  <a:pt x="1659" y="408"/>
                </a:lnTo>
                <a:lnTo>
                  <a:pt x="1774" y="423"/>
                </a:lnTo>
                <a:lnTo>
                  <a:pt x="1883" y="449"/>
                </a:lnTo>
                <a:lnTo>
                  <a:pt x="1990" y="485"/>
                </a:lnTo>
                <a:lnTo>
                  <a:pt x="2092" y="529"/>
                </a:lnTo>
                <a:lnTo>
                  <a:pt x="2187" y="584"/>
                </a:lnTo>
                <a:lnTo>
                  <a:pt x="2278" y="647"/>
                </a:lnTo>
                <a:lnTo>
                  <a:pt x="2361" y="718"/>
                </a:lnTo>
                <a:lnTo>
                  <a:pt x="2438" y="797"/>
                </a:lnTo>
                <a:lnTo>
                  <a:pt x="2505" y="882"/>
                </a:lnTo>
                <a:lnTo>
                  <a:pt x="2567" y="974"/>
                </a:lnTo>
                <a:lnTo>
                  <a:pt x="2619" y="1070"/>
                </a:lnTo>
                <a:lnTo>
                  <a:pt x="2661" y="1174"/>
                </a:lnTo>
                <a:lnTo>
                  <a:pt x="2694" y="1280"/>
                </a:lnTo>
                <a:lnTo>
                  <a:pt x="2717" y="1393"/>
                </a:lnTo>
                <a:lnTo>
                  <a:pt x="2728" y="1508"/>
                </a:lnTo>
                <a:lnTo>
                  <a:pt x="2728" y="1567"/>
                </a:lnTo>
                <a:lnTo>
                  <a:pt x="2728" y="1575"/>
                </a:lnTo>
                <a:lnTo>
                  <a:pt x="2728" y="1585"/>
                </a:lnTo>
                <a:lnTo>
                  <a:pt x="2727" y="1644"/>
                </a:lnTo>
                <a:lnTo>
                  <a:pt x="2713" y="1760"/>
                </a:lnTo>
                <a:lnTo>
                  <a:pt x="2688" y="1872"/>
                </a:lnTo>
                <a:lnTo>
                  <a:pt x="2653" y="1978"/>
                </a:lnTo>
                <a:lnTo>
                  <a:pt x="2609" y="2080"/>
                </a:lnTo>
                <a:lnTo>
                  <a:pt x="2554" y="2178"/>
                </a:lnTo>
                <a:lnTo>
                  <a:pt x="2492" y="2269"/>
                </a:lnTo>
                <a:lnTo>
                  <a:pt x="2420" y="2354"/>
                </a:lnTo>
                <a:lnTo>
                  <a:pt x="2343" y="2431"/>
                </a:lnTo>
                <a:lnTo>
                  <a:pt x="2256" y="2500"/>
                </a:lnTo>
                <a:lnTo>
                  <a:pt x="2164" y="2562"/>
                </a:lnTo>
                <a:lnTo>
                  <a:pt x="2066" y="2614"/>
                </a:lnTo>
                <a:lnTo>
                  <a:pt x="1963" y="2657"/>
                </a:lnTo>
                <a:lnTo>
                  <a:pt x="1855" y="2692"/>
                </a:lnTo>
                <a:lnTo>
                  <a:pt x="1742" y="2713"/>
                </a:lnTo>
                <a:lnTo>
                  <a:pt x="1627" y="2725"/>
                </a:lnTo>
                <a:lnTo>
                  <a:pt x="1567" y="2726"/>
                </a:lnTo>
                <a:lnTo>
                  <a:pt x="1509" y="2726"/>
                </a:lnTo>
                <a:lnTo>
                  <a:pt x="1395" y="2715"/>
                </a:lnTo>
                <a:lnTo>
                  <a:pt x="1285" y="2692"/>
                </a:lnTo>
                <a:lnTo>
                  <a:pt x="1178" y="2660"/>
                </a:lnTo>
                <a:lnTo>
                  <a:pt x="1076" y="2618"/>
                </a:lnTo>
                <a:lnTo>
                  <a:pt x="979" y="2567"/>
                </a:lnTo>
                <a:lnTo>
                  <a:pt x="887" y="2508"/>
                </a:lnTo>
                <a:lnTo>
                  <a:pt x="802" y="2440"/>
                </a:lnTo>
                <a:lnTo>
                  <a:pt x="725" y="2365"/>
                </a:lnTo>
                <a:lnTo>
                  <a:pt x="654" y="2283"/>
                </a:lnTo>
                <a:lnTo>
                  <a:pt x="591" y="2194"/>
                </a:lnTo>
                <a:lnTo>
                  <a:pt x="536" y="2099"/>
                </a:lnTo>
                <a:lnTo>
                  <a:pt x="490" y="2000"/>
                </a:lnTo>
                <a:lnTo>
                  <a:pt x="452" y="1895"/>
                </a:lnTo>
                <a:lnTo>
                  <a:pt x="427" y="1787"/>
                </a:lnTo>
                <a:lnTo>
                  <a:pt x="411" y="1673"/>
                </a:lnTo>
                <a:lnTo>
                  <a:pt x="408" y="1616"/>
                </a:lnTo>
                <a:lnTo>
                  <a:pt x="408" y="1614"/>
                </a:lnTo>
                <a:lnTo>
                  <a:pt x="408" y="1614"/>
                </a:lnTo>
                <a:lnTo>
                  <a:pt x="406" y="1600"/>
                </a:lnTo>
                <a:lnTo>
                  <a:pt x="406" y="1585"/>
                </a:lnTo>
                <a:lnTo>
                  <a:pt x="0" y="1585"/>
                </a:lnTo>
                <a:lnTo>
                  <a:pt x="0" y="1600"/>
                </a:lnTo>
                <a:lnTo>
                  <a:pt x="0" y="1616"/>
                </a:lnTo>
                <a:lnTo>
                  <a:pt x="0" y="1616"/>
                </a:lnTo>
                <a:lnTo>
                  <a:pt x="5" y="1715"/>
                </a:lnTo>
                <a:lnTo>
                  <a:pt x="35" y="1905"/>
                </a:lnTo>
                <a:lnTo>
                  <a:pt x="87" y="2086"/>
                </a:lnTo>
                <a:lnTo>
                  <a:pt x="159" y="2259"/>
                </a:lnTo>
                <a:lnTo>
                  <a:pt x="203" y="2341"/>
                </a:lnTo>
                <a:lnTo>
                  <a:pt x="203" y="2341"/>
                </a:lnTo>
                <a:lnTo>
                  <a:pt x="203" y="2341"/>
                </a:lnTo>
                <a:lnTo>
                  <a:pt x="257" y="2429"/>
                </a:lnTo>
                <a:lnTo>
                  <a:pt x="379" y="2590"/>
                </a:lnTo>
                <a:lnTo>
                  <a:pt x="522" y="2735"/>
                </a:lnTo>
                <a:lnTo>
                  <a:pt x="681" y="2860"/>
                </a:lnTo>
                <a:lnTo>
                  <a:pt x="857" y="2965"/>
                </a:lnTo>
                <a:lnTo>
                  <a:pt x="1046" y="3046"/>
                </a:lnTo>
                <a:lnTo>
                  <a:pt x="1247" y="3102"/>
                </a:lnTo>
                <a:lnTo>
                  <a:pt x="1405" y="3125"/>
                </a:lnTo>
                <a:lnTo>
                  <a:pt x="1512" y="3134"/>
                </a:lnTo>
                <a:lnTo>
                  <a:pt x="1567" y="3134"/>
                </a:lnTo>
                <a:lnTo>
                  <a:pt x="1647" y="3132"/>
                </a:lnTo>
                <a:lnTo>
                  <a:pt x="1804" y="3116"/>
                </a:lnTo>
                <a:lnTo>
                  <a:pt x="1957" y="3086"/>
                </a:lnTo>
                <a:lnTo>
                  <a:pt x="2104" y="3040"/>
                </a:lnTo>
                <a:lnTo>
                  <a:pt x="2243" y="2981"/>
                </a:lnTo>
                <a:lnTo>
                  <a:pt x="2376" y="2911"/>
                </a:lnTo>
                <a:lnTo>
                  <a:pt x="2499" y="2827"/>
                </a:lnTo>
                <a:lnTo>
                  <a:pt x="2616" y="2732"/>
                </a:lnTo>
                <a:lnTo>
                  <a:pt x="2723" y="2627"/>
                </a:lnTo>
                <a:lnTo>
                  <a:pt x="2818" y="2512"/>
                </a:lnTo>
                <a:lnTo>
                  <a:pt x="2903" y="2390"/>
                </a:lnTo>
                <a:lnTo>
                  <a:pt x="2976" y="2257"/>
                </a:lnTo>
                <a:lnTo>
                  <a:pt x="3035" y="2118"/>
                </a:lnTo>
                <a:lnTo>
                  <a:pt x="3082" y="1972"/>
                </a:lnTo>
                <a:lnTo>
                  <a:pt x="3116" y="1821"/>
                </a:lnTo>
                <a:lnTo>
                  <a:pt x="3133" y="1665"/>
                </a:lnTo>
                <a:lnTo>
                  <a:pt x="3134" y="1585"/>
                </a:lnTo>
                <a:lnTo>
                  <a:pt x="3136" y="1575"/>
                </a:lnTo>
                <a:lnTo>
                  <a:pt x="3136" y="1567"/>
                </a:lnTo>
                <a:lnTo>
                  <a:pt x="3134" y="1512"/>
                </a:lnTo>
                <a:lnTo>
                  <a:pt x="3127" y="1404"/>
                </a:lnTo>
                <a:lnTo>
                  <a:pt x="3104" y="1246"/>
                </a:lnTo>
                <a:lnTo>
                  <a:pt x="3048" y="1044"/>
                </a:lnTo>
                <a:lnTo>
                  <a:pt x="2966" y="855"/>
                </a:lnTo>
                <a:lnTo>
                  <a:pt x="2862" y="679"/>
                </a:lnTo>
                <a:lnTo>
                  <a:pt x="2737" y="519"/>
                </a:lnTo>
                <a:lnTo>
                  <a:pt x="2592" y="377"/>
                </a:lnTo>
                <a:lnTo>
                  <a:pt x="2429" y="255"/>
                </a:lnTo>
                <a:lnTo>
                  <a:pt x="2341" y="203"/>
                </a:lnTo>
                <a:close/>
              </a:path>
            </a:pathLst>
          </a:custGeom>
          <a:solidFill>
            <a:srgbClr val="FBAE17"/>
          </a:solidFill>
          <a:ln>
            <a:noFill/>
          </a:ln>
        </p:spPr>
        <p:txBody>
          <a:bodyPr vert="horz" wrap="square" lIns="98755" tIns="49378" rIns="98755" bIns="49378" numCol="1" anchor="t" anchorCtr="0" compatLnSpc="1">
            <a:prstTxWarp prst="textNoShape">
              <a:avLst/>
            </a:prstTxWarp>
          </a:bodyPr>
          <a:lstStyle/>
          <a:p>
            <a:pPr defTabSz="493776"/>
            <a:endParaRPr lang="en-US" sz="1944">
              <a:solidFill>
                <a:srgbClr val="FD971F"/>
              </a:solidFill>
              <a:latin typeface="Arial"/>
            </a:endParaRPr>
          </a:p>
        </p:txBody>
      </p:sp>
      <p:sp>
        <p:nvSpPr>
          <p:cNvPr id="20" name="Freeform 70"/>
          <p:cNvSpPr>
            <a:spLocks/>
          </p:cNvSpPr>
          <p:nvPr/>
        </p:nvSpPr>
        <p:spPr bwMode="auto">
          <a:xfrm rot="18348439">
            <a:off x="3386788" y="4113965"/>
            <a:ext cx="1649063" cy="1649063"/>
          </a:xfrm>
          <a:custGeom>
            <a:avLst/>
            <a:gdLst>
              <a:gd name="T0" fmla="*/ 2341 w 3136"/>
              <a:gd name="T1" fmla="*/ 203 h 3134"/>
              <a:gd name="T2" fmla="*/ 2285 w 3136"/>
              <a:gd name="T3" fmla="*/ 173 h 3134"/>
              <a:gd name="T4" fmla="*/ 2052 w 3136"/>
              <a:gd name="T5" fmla="*/ 75 h 3134"/>
              <a:gd name="T6" fmla="*/ 1865 w 3136"/>
              <a:gd name="T7" fmla="*/ 27 h 3134"/>
              <a:gd name="T8" fmla="*/ 1667 w 3136"/>
              <a:gd name="T9" fmla="*/ 1 h 3134"/>
              <a:gd name="T10" fmla="*/ 1584 w 3136"/>
              <a:gd name="T11" fmla="*/ 0 h 3134"/>
              <a:gd name="T12" fmla="*/ 1568 w 3136"/>
              <a:gd name="T13" fmla="*/ 406 h 3134"/>
              <a:gd name="T14" fmla="*/ 1600 w 3136"/>
              <a:gd name="T15" fmla="*/ 406 h 3134"/>
              <a:gd name="T16" fmla="*/ 1601 w 3136"/>
              <a:gd name="T17" fmla="*/ 406 h 3134"/>
              <a:gd name="T18" fmla="*/ 1774 w 3136"/>
              <a:gd name="T19" fmla="*/ 423 h 3134"/>
              <a:gd name="T20" fmla="*/ 1990 w 3136"/>
              <a:gd name="T21" fmla="*/ 485 h 3134"/>
              <a:gd name="T22" fmla="*/ 2187 w 3136"/>
              <a:gd name="T23" fmla="*/ 584 h 3134"/>
              <a:gd name="T24" fmla="*/ 2361 w 3136"/>
              <a:gd name="T25" fmla="*/ 718 h 3134"/>
              <a:gd name="T26" fmla="*/ 2505 w 3136"/>
              <a:gd name="T27" fmla="*/ 882 h 3134"/>
              <a:gd name="T28" fmla="*/ 2619 w 3136"/>
              <a:gd name="T29" fmla="*/ 1070 h 3134"/>
              <a:gd name="T30" fmla="*/ 2694 w 3136"/>
              <a:gd name="T31" fmla="*/ 1280 h 3134"/>
              <a:gd name="T32" fmla="*/ 2728 w 3136"/>
              <a:gd name="T33" fmla="*/ 1508 h 3134"/>
              <a:gd name="T34" fmla="*/ 2728 w 3136"/>
              <a:gd name="T35" fmla="*/ 1575 h 3134"/>
              <a:gd name="T36" fmla="*/ 2727 w 3136"/>
              <a:gd name="T37" fmla="*/ 1644 h 3134"/>
              <a:gd name="T38" fmla="*/ 2688 w 3136"/>
              <a:gd name="T39" fmla="*/ 1872 h 3134"/>
              <a:gd name="T40" fmla="*/ 2609 w 3136"/>
              <a:gd name="T41" fmla="*/ 2080 h 3134"/>
              <a:gd name="T42" fmla="*/ 2492 w 3136"/>
              <a:gd name="T43" fmla="*/ 2269 h 3134"/>
              <a:gd name="T44" fmla="*/ 2343 w 3136"/>
              <a:gd name="T45" fmla="*/ 2431 h 3134"/>
              <a:gd name="T46" fmla="*/ 2164 w 3136"/>
              <a:gd name="T47" fmla="*/ 2562 h 3134"/>
              <a:gd name="T48" fmla="*/ 1963 w 3136"/>
              <a:gd name="T49" fmla="*/ 2657 h 3134"/>
              <a:gd name="T50" fmla="*/ 1742 w 3136"/>
              <a:gd name="T51" fmla="*/ 2713 h 3134"/>
              <a:gd name="T52" fmla="*/ 1567 w 3136"/>
              <a:gd name="T53" fmla="*/ 2726 h 3134"/>
              <a:gd name="T54" fmla="*/ 1395 w 3136"/>
              <a:gd name="T55" fmla="*/ 2715 h 3134"/>
              <a:gd name="T56" fmla="*/ 1178 w 3136"/>
              <a:gd name="T57" fmla="*/ 2660 h 3134"/>
              <a:gd name="T58" fmla="*/ 979 w 3136"/>
              <a:gd name="T59" fmla="*/ 2567 h 3134"/>
              <a:gd name="T60" fmla="*/ 802 w 3136"/>
              <a:gd name="T61" fmla="*/ 2440 h 3134"/>
              <a:gd name="T62" fmla="*/ 654 w 3136"/>
              <a:gd name="T63" fmla="*/ 2283 h 3134"/>
              <a:gd name="T64" fmla="*/ 536 w 3136"/>
              <a:gd name="T65" fmla="*/ 2099 h 3134"/>
              <a:gd name="T66" fmla="*/ 452 w 3136"/>
              <a:gd name="T67" fmla="*/ 1895 h 3134"/>
              <a:gd name="T68" fmla="*/ 411 w 3136"/>
              <a:gd name="T69" fmla="*/ 1673 h 3134"/>
              <a:gd name="T70" fmla="*/ 408 w 3136"/>
              <a:gd name="T71" fmla="*/ 1614 h 3134"/>
              <a:gd name="T72" fmla="*/ 406 w 3136"/>
              <a:gd name="T73" fmla="*/ 1600 h 3134"/>
              <a:gd name="T74" fmla="*/ 0 w 3136"/>
              <a:gd name="T75" fmla="*/ 1585 h 3134"/>
              <a:gd name="T76" fmla="*/ 0 w 3136"/>
              <a:gd name="T77" fmla="*/ 1616 h 3134"/>
              <a:gd name="T78" fmla="*/ 5 w 3136"/>
              <a:gd name="T79" fmla="*/ 1715 h 3134"/>
              <a:gd name="T80" fmla="*/ 87 w 3136"/>
              <a:gd name="T81" fmla="*/ 2086 h 3134"/>
              <a:gd name="T82" fmla="*/ 203 w 3136"/>
              <a:gd name="T83" fmla="*/ 2341 h 3134"/>
              <a:gd name="T84" fmla="*/ 203 w 3136"/>
              <a:gd name="T85" fmla="*/ 2341 h 3134"/>
              <a:gd name="T86" fmla="*/ 379 w 3136"/>
              <a:gd name="T87" fmla="*/ 2590 h 3134"/>
              <a:gd name="T88" fmla="*/ 681 w 3136"/>
              <a:gd name="T89" fmla="*/ 2860 h 3134"/>
              <a:gd name="T90" fmla="*/ 1046 w 3136"/>
              <a:gd name="T91" fmla="*/ 3046 h 3134"/>
              <a:gd name="T92" fmla="*/ 1405 w 3136"/>
              <a:gd name="T93" fmla="*/ 3125 h 3134"/>
              <a:gd name="T94" fmla="*/ 1567 w 3136"/>
              <a:gd name="T95" fmla="*/ 3134 h 3134"/>
              <a:gd name="T96" fmla="*/ 1804 w 3136"/>
              <a:gd name="T97" fmla="*/ 3116 h 3134"/>
              <a:gd name="T98" fmla="*/ 2104 w 3136"/>
              <a:gd name="T99" fmla="*/ 3040 h 3134"/>
              <a:gd name="T100" fmla="*/ 2376 w 3136"/>
              <a:gd name="T101" fmla="*/ 2911 h 3134"/>
              <a:gd name="T102" fmla="*/ 2616 w 3136"/>
              <a:gd name="T103" fmla="*/ 2732 h 3134"/>
              <a:gd name="T104" fmla="*/ 2818 w 3136"/>
              <a:gd name="T105" fmla="*/ 2512 h 3134"/>
              <a:gd name="T106" fmla="*/ 2976 w 3136"/>
              <a:gd name="T107" fmla="*/ 2257 h 3134"/>
              <a:gd name="T108" fmla="*/ 3082 w 3136"/>
              <a:gd name="T109" fmla="*/ 1972 h 3134"/>
              <a:gd name="T110" fmla="*/ 3133 w 3136"/>
              <a:gd name="T111" fmla="*/ 1665 h 3134"/>
              <a:gd name="T112" fmla="*/ 3136 w 3136"/>
              <a:gd name="T113" fmla="*/ 1575 h 3134"/>
              <a:gd name="T114" fmla="*/ 3134 w 3136"/>
              <a:gd name="T115" fmla="*/ 1512 h 3134"/>
              <a:gd name="T116" fmla="*/ 3104 w 3136"/>
              <a:gd name="T117" fmla="*/ 1246 h 3134"/>
              <a:gd name="T118" fmla="*/ 2966 w 3136"/>
              <a:gd name="T119" fmla="*/ 855 h 3134"/>
              <a:gd name="T120" fmla="*/ 2737 w 3136"/>
              <a:gd name="T121" fmla="*/ 519 h 3134"/>
              <a:gd name="T122" fmla="*/ 2429 w 3136"/>
              <a:gd name="T123" fmla="*/ 255 h 3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136" h="3134">
                <a:moveTo>
                  <a:pt x="2341" y="203"/>
                </a:moveTo>
                <a:lnTo>
                  <a:pt x="2341" y="203"/>
                </a:lnTo>
                <a:lnTo>
                  <a:pt x="2341" y="203"/>
                </a:lnTo>
                <a:lnTo>
                  <a:pt x="2285" y="173"/>
                </a:lnTo>
                <a:lnTo>
                  <a:pt x="2171" y="119"/>
                </a:lnTo>
                <a:lnTo>
                  <a:pt x="2052" y="75"/>
                </a:lnTo>
                <a:lnTo>
                  <a:pt x="1928" y="40"/>
                </a:lnTo>
                <a:lnTo>
                  <a:pt x="1865" y="27"/>
                </a:lnTo>
                <a:lnTo>
                  <a:pt x="1800" y="16"/>
                </a:lnTo>
                <a:lnTo>
                  <a:pt x="1667" y="1"/>
                </a:lnTo>
                <a:lnTo>
                  <a:pt x="1600" y="0"/>
                </a:lnTo>
                <a:lnTo>
                  <a:pt x="1584" y="0"/>
                </a:lnTo>
                <a:lnTo>
                  <a:pt x="1568" y="0"/>
                </a:lnTo>
                <a:lnTo>
                  <a:pt x="1568" y="406"/>
                </a:lnTo>
                <a:lnTo>
                  <a:pt x="1584" y="406"/>
                </a:lnTo>
                <a:lnTo>
                  <a:pt x="1600" y="406"/>
                </a:lnTo>
                <a:lnTo>
                  <a:pt x="1600" y="406"/>
                </a:lnTo>
                <a:lnTo>
                  <a:pt x="1601" y="406"/>
                </a:lnTo>
                <a:lnTo>
                  <a:pt x="1659" y="408"/>
                </a:lnTo>
                <a:lnTo>
                  <a:pt x="1774" y="423"/>
                </a:lnTo>
                <a:lnTo>
                  <a:pt x="1883" y="449"/>
                </a:lnTo>
                <a:lnTo>
                  <a:pt x="1990" y="485"/>
                </a:lnTo>
                <a:lnTo>
                  <a:pt x="2092" y="529"/>
                </a:lnTo>
                <a:lnTo>
                  <a:pt x="2187" y="584"/>
                </a:lnTo>
                <a:lnTo>
                  <a:pt x="2278" y="647"/>
                </a:lnTo>
                <a:lnTo>
                  <a:pt x="2361" y="718"/>
                </a:lnTo>
                <a:lnTo>
                  <a:pt x="2438" y="797"/>
                </a:lnTo>
                <a:lnTo>
                  <a:pt x="2505" y="882"/>
                </a:lnTo>
                <a:lnTo>
                  <a:pt x="2567" y="974"/>
                </a:lnTo>
                <a:lnTo>
                  <a:pt x="2619" y="1070"/>
                </a:lnTo>
                <a:lnTo>
                  <a:pt x="2661" y="1174"/>
                </a:lnTo>
                <a:lnTo>
                  <a:pt x="2694" y="1280"/>
                </a:lnTo>
                <a:lnTo>
                  <a:pt x="2717" y="1393"/>
                </a:lnTo>
                <a:lnTo>
                  <a:pt x="2728" y="1508"/>
                </a:lnTo>
                <a:lnTo>
                  <a:pt x="2728" y="1567"/>
                </a:lnTo>
                <a:lnTo>
                  <a:pt x="2728" y="1575"/>
                </a:lnTo>
                <a:lnTo>
                  <a:pt x="2728" y="1585"/>
                </a:lnTo>
                <a:lnTo>
                  <a:pt x="2727" y="1644"/>
                </a:lnTo>
                <a:lnTo>
                  <a:pt x="2713" y="1760"/>
                </a:lnTo>
                <a:lnTo>
                  <a:pt x="2688" y="1872"/>
                </a:lnTo>
                <a:lnTo>
                  <a:pt x="2653" y="1978"/>
                </a:lnTo>
                <a:lnTo>
                  <a:pt x="2609" y="2080"/>
                </a:lnTo>
                <a:lnTo>
                  <a:pt x="2554" y="2178"/>
                </a:lnTo>
                <a:lnTo>
                  <a:pt x="2492" y="2269"/>
                </a:lnTo>
                <a:lnTo>
                  <a:pt x="2420" y="2354"/>
                </a:lnTo>
                <a:lnTo>
                  <a:pt x="2343" y="2431"/>
                </a:lnTo>
                <a:lnTo>
                  <a:pt x="2256" y="2500"/>
                </a:lnTo>
                <a:lnTo>
                  <a:pt x="2164" y="2562"/>
                </a:lnTo>
                <a:lnTo>
                  <a:pt x="2066" y="2614"/>
                </a:lnTo>
                <a:lnTo>
                  <a:pt x="1963" y="2657"/>
                </a:lnTo>
                <a:lnTo>
                  <a:pt x="1855" y="2692"/>
                </a:lnTo>
                <a:lnTo>
                  <a:pt x="1742" y="2713"/>
                </a:lnTo>
                <a:lnTo>
                  <a:pt x="1627" y="2725"/>
                </a:lnTo>
                <a:lnTo>
                  <a:pt x="1567" y="2726"/>
                </a:lnTo>
                <a:lnTo>
                  <a:pt x="1509" y="2726"/>
                </a:lnTo>
                <a:lnTo>
                  <a:pt x="1395" y="2715"/>
                </a:lnTo>
                <a:lnTo>
                  <a:pt x="1285" y="2692"/>
                </a:lnTo>
                <a:lnTo>
                  <a:pt x="1178" y="2660"/>
                </a:lnTo>
                <a:lnTo>
                  <a:pt x="1076" y="2618"/>
                </a:lnTo>
                <a:lnTo>
                  <a:pt x="979" y="2567"/>
                </a:lnTo>
                <a:lnTo>
                  <a:pt x="887" y="2508"/>
                </a:lnTo>
                <a:lnTo>
                  <a:pt x="802" y="2440"/>
                </a:lnTo>
                <a:lnTo>
                  <a:pt x="725" y="2365"/>
                </a:lnTo>
                <a:lnTo>
                  <a:pt x="654" y="2283"/>
                </a:lnTo>
                <a:lnTo>
                  <a:pt x="591" y="2194"/>
                </a:lnTo>
                <a:lnTo>
                  <a:pt x="536" y="2099"/>
                </a:lnTo>
                <a:lnTo>
                  <a:pt x="490" y="2000"/>
                </a:lnTo>
                <a:lnTo>
                  <a:pt x="452" y="1895"/>
                </a:lnTo>
                <a:lnTo>
                  <a:pt x="427" y="1787"/>
                </a:lnTo>
                <a:lnTo>
                  <a:pt x="411" y="1673"/>
                </a:lnTo>
                <a:lnTo>
                  <a:pt x="408" y="1616"/>
                </a:lnTo>
                <a:lnTo>
                  <a:pt x="408" y="1614"/>
                </a:lnTo>
                <a:lnTo>
                  <a:pt x="408" y="1614"/>
                </a:lnTo>
                <a:lnTo>
                  <a:pt x="406" y="1600"/>
                </a:lnTo>
                <a:lnTo>
                  <a:pt x="406" y="1585"/>
                </a:lnTo>
                <a:lnTo>
                  <a:pt x="0" y="1585"/>
                </a:lnTo>
                <a:lnTo>
                  <a:pt x="0" y="1600"/>
                </a:lnTo>
                <a:lnTo>
                  <a:pt x="0" y="1616"/>
                </a:lnTo>
                <a:lnTo>
                  <a:pt x="0" y="1616"/>
                </a:lnTo>
                <a:lnTo>
                  <a:pt x="5" y="1715"/>
                </a:lnTo>
                <a:lnTo>
                  <a:pt x="35" y="1905"/>
                </a:lnTo>
                <a:lnTo>
                  <a:pt x="87" y="2086"/>
                </a:lnTo>
                <a:lnTo>
                  <a:pt x="159" y="2259"/>
                </a:lnTo>
                <a:lnTo>
                  <a:pt x="203" y="2341"/>
                </a:lnTo>
                <a:lnTo>
                  <a:pt x="203" y="2341"/>
                </a:lnTo>
                <a:lnTo>
                  <a:pt x="203" y="2341"/>
                </a:lnTo>
                <a:lnTo>
                  <a:pt x="257" y="2429"/>
                </a:lnTo>
                <a:lnTo>
                  <a:pt x="379" y="2590"/>
                </a:lnTo>
                <a:lnTo>
                  <a:pt x="522" y="2735"/>
                </a:lnTo>
                <a:lnTo>
                  <a:pt x="681" y="2860"/>
                </a:lnTo>
                <a:lnTo>
                  <a:pt x="857" y="2965"/>
                </a:lnTo>
                <a:lnTo>
                  <a:pt x="1046" y="3046"/>
                </a:lnTo>
                <a:lnTo>
                  <a:pt x="1247" y="3102"/>
                </a:lnTo>
                <a:lnTo>
                  <a:pt x="1405" y="3125"/>
                </a:lnTo>
                <a:lnTo>
                  <a:pt x="1512" y="3134"/>
                </a:lnTo>
                <a:lnTo>
                  <a:pt x="1567" y="3134"/>
                </a:lnTo>
                <a:lnTo>
                  <a:pt x="1647" y="3132"/>
                </a:lnTo>
                <a:lnTo>
                  <a:pt x="1804" y="3116"/>
                </a:lnTo>
                <a:lnTo>
                  <a:pt x="1957" y="3086"/>
                </a:lnTo>
                <a:lnTo>
                  <a:pt x="2104" y="3040"/>
                </a:lnTo>
                <a:lnTo>
                  <a:pt x="2243" y="2981"/>
                </a:lnTo>
                <a:lnTo>
                  <a:pt x="2376" y="2911"/>
                </a:lnTo>
                <a:lnTo>
                  <a:pt x="2499" y="2827"/>
                </a:lnTo>
                <a:lnTo>
                  <a:pt x="2616" y="2732"/>
                </a:lnTo>
                <a:lnTo>
                  <a:pt x="2723" y="2627"/>
                </a:lnTo>
                <a:lnTo>
                  <a:pt x="2818" y="2512"/>
                </a:lnTo>
                <a:lnTo>
                  <a:pt x="2903" y="2390"/>
                </a:lnTo>
                <a:lnTo>
                  <a:pt x="2976" y="2257"/>
                </a:lnTo>
                <a:lnTo>
                  <a:pt x="3035" y="2118"/>
                </a:lnTo>
                <a:lnTo>
                  <a:pt x="3082" y="1972"/>
                </a:lnTo>
                <a:lnTo>
                  <a:pt x="3116" y="1821"/>
                </a:lnTo>
                <a:lnTo>
                  <a:pt x="3133" y="1665"/>
                </a:lnTo>
                <a:lnTo>
                  <a:pt x="3134" y="1585"/>
                </a:lnTo>
                <a:lnTo>
                  <a:pt x="3136" y="1575"/>
                </a:lnTo>
                <a:lnTo>
                  <a:pt x="3136" y="1567"/>
                </a:lnTo>
                <a:lnTo>
                  <a:pt x="3134" y="1512"/>
                </a:lnTo>
                <a:lnTo>
                  <a:pt x="3127" y="1404"/>
                </a:lnTo>
                <a:lnTo>
                  <a:pt x="3104" y="1246"/>
                </a:lnTo>
                <a:lnTo>
                  <a:pt x="3048" y="1044"/>
                </a:lnTo>
                <a:lnTo>
                  <a:pt x="2966" y="855"/>
                </a:lnTo>
                <a:lnTo>
                  <a:pt x="2862" y="679"/>
                </a:lnTo>
                <a:lnTo>
                  <a:pt x="2737" y="519"/>
                </a:lnTo>
                <a:lnTo>
                  <a:pt x="2592" y="377"/>
                </a:lnTo>
                <a:lnTo>
                  <a:pt x="2429" y="255"/>
                </a:lnTo>
                <a:lnTo>
                  <a:pt x="2341" y="203"/>
                </a:lnTo>
                <a:close/>
              </a:path>
            </a:pathLst>
          </a:custGeom>
          <a:solidFill>
            <a:srgbClr val="FFCA05"/>
          </a:solidFill>
          <a:ln>
            <a:noFill/>
          </a:ln>
        </p:spPr>
        <p:txBody>
          <a:bodyPr vert="horz" wrap="square" lIns="98755" tIns="49378" rIns="98755" bIns="49378" numCol="1" anchor="t" anchorCtr="0" compatLnSpc="1">
            <a:prstTxWarp prst="textNoShape">
              <a:avLst/>
            </a:prstTxWarp>
          </a:bodyPr>
          <a:lstStyle/>
          <a:p>
            <a:pPr defTabSz="493776"/>
            <a:endParaRPr lang="en-US" sz="1944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Freeform 68"/>
          <p:cNvSpPr>
            <a:spLocks/>
          </p:cNvSpPr>
          <p:nvPr/>
        </p:nvSpPr>
        <p:spPr bwMode="auto">
          <a:xfrm>
            <a:off x="3379793" y="4119115"/>
            <a:ext cx="823742" cy="1649063"/>
          </a:xfrm>
          <a:custGeom>
            <a:avLst/>
            <a:gdLst>
              <a:gd name="T0" fmla="*/ 1 w 1566"/>
              <a:gd name="T1" fmla="*/ 1621 h 3134"/>
              <a:gd name="T2" fmla="*/ 32 w 1566"/>
              <a:gd name="T3" fmla="*/ 1888 h 3134"/>
              <a:gd name="T4" fmla="*/ 170 w 1566"/>
              <a:gd name="T5" fmla="*/ 2278 h 3134"/>
              <a:gd name="T6" fmla="*/ 399 w 1566"/>
              <a:gd name="T7" fmla="*/ 2613 h 3134"/>
              <a:gd name="T8" fmla="*/ 707 w 1566"/>
              <a:gd name="T9" fmla="*/ 2878 h 3134"/>
              <a:gd name="T10" fmla="*/ 795 w 1566"/>
              <a:gd name="T11" fmla="*/ 2931 h 3134"/>
              <a:gd name="T12" fmla="*/ 953 w 1566"/>
              <a:gd name="T13" fmla="*/ 3008 h 3134"/>
              <a:gd name="T14" fmla="*/ 1162 w 1566"/>
              <a:gd name="T15" fmla="*/ 3082 h 3134"/>
              <a:gd name="T16" fmla="*/ 1458 w 1566"/>
              <a:gd name="T17" fmla="*/ 3131 h 3134"/>
              <a:gd name="T18" fmla="*/ 1552 w 1566"/>
              <a:gd name="T19" fmla="*/ 3134 h 3134"/>
              <a:gd name="T20" fmla="*/ 1566 w 1566"/>
              <a:gd name="T21" fmla="*/ 2728 h 3134"/>
              <a:gd name="T22" fmla="*/ 1536 w 1566"/>
              <a:gd name="T23" fmla="*/ 2726 h 3134"/>
              <a:gd name="T24" fmla="*/ 1535 w 1566"/>
              <a:gd name="T25" fmla="*/ 2726 h 3134"/>
              <a:gd name="T26" fmla="*/ 1357 w 1566"/>
              <a:gd name="T27" fmla="*/ 2709 h 3134"/>
              <a:gd name="T28" fmla="*/ 1136 w 1566"/>
              <a:gd name="T29" fmla="*/ 2644 h 3134"/>
              <a:gd name="T30" fmla="*/ 934 w 1566"/>
              <a:gd name="T31" fmla="*/ 2539 h 3134"/>
              <a:gd name="T32" fmla="*/ 759 w 1566"/>
              <a:gd name="T33" fmla="*/ 2398 h 3134"/>
              <a:gd name="T34" fmla="*/ 613 w 1566"/>
              <a:gd name="T35" fmla="*/ 2227 h 3134"/>
              <a:gd name="T36" fmla="*/ 502 w 1566"/>
              <a:gd name="T37" fmla="*/ 2029 h 3134"/>
              <a:gd name="T38" fmla="*/ 432 w 1566"/>
              <a:gd name="T39" fmla="*/ 1810 h 3134"/>
              <a:gd name="T40" fmla="*/ 406 w 1566"/>
              <a:gd name="T41" fmla="*/ 1574 h 3134"/>
              <a:gd name="T42" fmla="*/ 412 w 1566"/>
              <a:gd name="T43" fmla="*/ 1456 h 3134"/>
              <a:gd name="T44" fmla="*/ 453 w 1566"/>
              <a:gd name="T45" fmla="*/ 1242 h 3134"/>
              <a:gd name="T46" fmla="*/ 533 w 1566"/>
              <a:gd name="T47" fmla="*/ 1043 h 3134"/>
              <a:gd name="T48" fmla="*/ 646 w 1566"/>
              <a:gd name="T49" fmla="*/ 863 h 3134"/>
              <a:gd name="T50" fmla="*/ 789 w 1566"/>
              <a:gd name="T51" fmla="*/ 708 h 3134"/>
              <a:gd name="T52" fmla="*/ 959 w 1566"/>
              <a:gd name="T53" fmla="*/ 580 h 3134"/>
              <a:gd name="T54" fmla="*/ 1149 w 1566"/>
              <a:gd name="T55" fmla="*/ 485 h 3134"/>
              <a:gd name="T56" fmla="*/ 1357 w 1566"/>
              <a:gd name="T57" fmla="*/ 424 h 3134"/>
              <a:gd name="T58" fmla="*/ 1523 w 1566"/>
              <a:gd name="T59" fmla="*/ 407 h 3134"/>
              <a:gd name="T60" fmla="*/ 1566 w 1566"/>
              <a:gd name="T61" fmla="*/ 407 h 3134"/>
              <a:gd name="T62" fmla="*/ 1486 w 1566"/>
              <a:gd name="T63" fmla="*/ 1 h 3134"/>
              <a:gd name="T64" fmla="*/ 1175 w 1566"/>
              <a:gd name="T65" fmla="*/ 49 h 3134"/>
              <a:gd name="T66" fmla="*/ 887 w 1566"/>
              <a:gd name="T67" fmla="*/ 154 h 3134"/>
              <a:gd name="T68" fmla="*/ 629 w 1566"/>
              <a:gd name="T69" fmla="*/ 312 h 3134"/>
              <a:gd name="T70" fmla="*/ 406 w 1566"/>
              <a:gd name="T71" fmla="*/ 514 h 3134"/>
              <a:gd name="T72" fmla="*/ 226 w 1566"/>
              <a:gd name="T73" fmla="*/ 755 h 3134"/>
              <a:gd name="T74" fmla="*/ 95 w 1566"/>
              <a:gd name="T75" fmla="*/ 1029 h 3134"/>
              <a:gd name="T76" fmla="*/ 17 w 1566"/>
              <a:gd name="T77" fmla="*/ 1329 h 3134"/>
              <a:gd name="T78" fmla="*/ 0 w 1566"/>
              <a:gd name="T79" fmla="*/ 1567 h 3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566" h="3134">
                <a:moveTo>
                  <a:pt x="0" y="1567"/>
                </a:moveTo>
                <a:lnTo>
                  <a:pt x="1" y="1621"/>
                </a:lnTo>
                <a:lnTo>
                  <a:pt x="9" y="1729"/>
                </a:lnTo>
                <a:lnTo>
                  <a:pt x="32" y="1888"/>
                </a:lnTo>
                <a:lnTo>
                  <a:pt x="88" y="2089"/>
                </a:lnTo>
                <a:lnTo>
                  <a:pt x="170" y="2278"/>
                </a:lnTo>
                <a:lnTo>
                  <a:pt x="274" y="2453"/>
                </a:lnTo>
                <a:lnTo>
                  <a:pt x="399" y="2613"/>
                </a:lnTo>
                <a:lnTo>
                  <a:pt x="544" y="2755"/>
                </a:lnTo>
                <a:lnTo>
                  <a:pt x="707" y="2878"/>
                </a:lnTo>
                <a:lnTo>
                  <a:pt x="795" y="2931"/>
                </a:lnTo>
                <a:lnTo>
                  <a:pt x="795" y="2931"/>
                </a:lnTo>
                <a:lnTo>
                  <a:pt x="872" y="2972"/>
                </a:lnTo>
                <a:lnTo>
                  <a:pt x="953" y="3008"/>
                </a:lnTo>
                <a:lnTo>
                  <a:pt x="1021" y="3036"/>
                </a:lnTo>
                <a:lnTo>
                  <a:pt x="1162" y="3082"/>
                </a:lnTo>
                <a:lnTo>
                  <a:pt x="1307" y="3113"/>
                </a:lnTo>
                <a:lnTo>
                  <a:pt x="1458" y="3131"/>
                </a:lnTo>
                <a:lnTo>
                  <a:pt x="1536" y="3134"/>
                </a:lnTo>
                <a:lnTo>
                  <a:pt x="1552" y="3134"/>
                </a:lnTo>
                <a:lnTo>
                  <a:pt x="1566" y="3134"/>
                </a:lnTo>
                <a:lnTo>
                  <a:pt x="1566" y="2728"/>
                </a:lnTo>
                <a:lnTo>
                  <a:pt x="1550" y="2728"/>
                </a:lnTo>
                <a:lnTo>
                  <a:pt x="1536" y="2726"/>
                </a:lnTo>
                <a:lnTo>
                  <a:pt x="1536" y="2726"/>
                </a:lnTo>
                <a:lnTo>
                  <a:pt x="1535" y="2726"/>
                </a:lnTo>
                <a:lnTo>
                  <a:pt x="1476" y="2725"/>
                </a:lnTo>
                <a:lnTo>
                  <a:pt x="1357" y="2709"/>
                </a:lnTo>
                <a:lnTo>
                  <a:pt x="1244" y="2682"/>
                </a:lnTo>
                <a:lnTo>
                  <a:pt x="1136" y="2644"/>
                </a:lnTo>
                <a:lnTo>
                  <a:pt x="1032" y="2597"/>
                </a:lnTo>
                <a:lnTo>
                  <a:pt x="934" y="2539"/>
                </a:lnTo>
                <a:lnTo>
                  <a:pt x="842" y="2473"/>
                </a:lnTo>
                <a:lnTo>
                  <a:pt x="759" y="2398"/>
                </a:lnTo>
                <a:lnTo>
                  <a:pt x="681" y="2316"/>
                </a:lnTo>
                <a:lnTo>
                  <a:pt x="613" y="2227"/>
                </a:lnTo>
                <a:lnTo>
                  <a:pt x="553" y="2131"/>
                </a:lnTo>
                <a:lnTo>
                  <a:pt x="502" y="2029"/>
                </a:lnTo>
                <a:lnTo>
                  <a:pt x="462" y="1922"/>
                </a:lnTo>
                <a:lnTo>
                  <a:pt x="432" y="1810"/>
                </a:lnTo>
                <a:lnTo>
                  <a:pt x="413" y="1693"/>
                </a:lnTo>
                <a:lnTo>
                  <a:pt x="406" y="1574"/>
                </a:lnTo>
                <a:lnTo>
                  <a:pt x="409" y="1512"/>
                </a:lnTo>
                <a:lnTo>
                  <a:pt x="412" y="1456"/>
                </a:lnTo>
                <a:lnTo>
                  <a:pt x="428" y="1347"/>
                </a:lnTo>
                <a:lnTo>
                  <a:pt x="453" y="1242"/>
                </a:lnTo>
                <a:lnTo>
                  <a:pt x="488" y="1139"/>
                </a:lnTo>
                <a:lnTo>
                  <a:pt x="533" y="1043"/>
                </a:lnTo>
                <a:lnTo>
                  <a:pt x="586" y="950"/>
                </a:lnTo>
                <a:lnTo>
                  <a:pt x="646" y="863"/>
                </a:lnTo>
                <a:lnTo>
                  <a:pt x="714" y="783"/>
                </a:lnTo>
                <a:lnTo>
                  <a:pt x="789" y="708"/>
                </a:lnTo>
                <a:lnTo>
                  <a:pt x="871" y="640"/>
                </a:lnTo>
                <a:lnTo>
                  <a:pt x="959" y="580"/>
                </a:lnTo>
                <a:lnTo>
                  <a:pt x="1051" y="528"/>
                </a:lnTo>
                <a:lnTo>
                  <a:pt x="1149" y="485"/>
                </a:lnTo>
                <a:lnTo>
                  <a:pt x="1251" y="450"/>
                </a:lnTo>
                <a:lnTo>
                  <a:pt x="1357" y="424"/>
                </a:lnTo>
                <a:lnTo>
                  <a:pt x="1467" y="410"/>
                </a:lnTo>
                <a:lnTo>
                  <a:pt x="1523" y="407"/>
                </a:lnTo>
                <a:lnTo>
                  <a:pt x="1545" y="407"/>
                </a:lnTo>
                <a:lnTo>
                  <a:pt x="1566" y="407"/>
                </a:lnTo>
                <a:lnTo>
                  <a:pt x="1566" y="0"/>
                </a:lnTo>
                <a:lnTo>
                  <a:pt x="1486" y="1"/>
                </a:lnTo>
                <a:lnTo>
                  <a:pt x="1327" y="17"/>
                </a:lnTo>
                <a:lnTo>
                  <a:pt x="1175" y="49"/>
                </a:lnTo>
                <a:lnTo>
                  <a:pt x="1028" y="95"/>
                </a:lnTo>
                <a:lnTo>
                  <a:pt x="887" y="154"/>
                </a:lnTo>
                <a:lnTo>
                  <a:pt x="754" y="227"/>
                </a:lnTo>
                <a:lnTo>
                  <a:pt x="629" y="312"/>
                </a:lnTo>
                <a:lnTo>
                  <a:pt x="512" y="407"/>
                </a:lnTo>
                <a:lnTo>
                  <a:pt x="406" y="514"/>
                </a:lnTo>
                <a:lnTo>
                  <a:pt x="311" y="630"/>
                </a:lnTo>
                <a:lnTo>
                  <a:pt x="226" y="755"/>
                </a:lnTo>
                <a:lnTo>
                  <a:pt x="154" y="889"/>
                </a:lnTo>
                <a:lnTo>
                  <a:pt x="95" y="1029"/>
                </a:lnTo>
                <a:lnTo>
                  <a:pt x="49" y="1175"/>
                </a:lnTo>
                <a:lnTo>
                  <a:pt x="17" y="1329"/>
                </a:lnTo>
                <a:lnTo>
                  <a:pt x="1" y="1486"/>
                </a:lnTo>
                <a:lnTo>
                  <a:pt x="0" y="1567"/>
                </a:lnTo>
                <a:close/>
              </a:path>
            </a:pathLst>
          </a:custGeom>
          <a:solidFill>
            <a:srgbClr val="FFCA05"/>
          </a:solidFill>
          <a:ln>
            <a:noFill/>
          </a:ln>
        </p:spPr>
        <p:txBody>
          <a:bodyPr vert="horz" wrap="square" lIns="98755" tIns="49378" rIns="98755" bIns="49378" numCol="1" anchor="t" anchorCtr="0" compatLnSpc="1">
            <a:prstTxWarp prst="textNoShape">
              <a:avLst/>
            </a:prstTxWarp>
          </a:bodyPr>
          <a:lstStyle/>
          <a:p>
            <a:pPr defTabSz="493776"/>
            <a:endParaRPr lang="en-US" sz="1944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0058400" y="151675"/>
            <a:ext cx="1950800" cy="703897"/>
            <a:chOff x="122481" y="556673"/>
            <a:chExt cx="3925196" cy="1437492"/>
          </a:xfrm>
        </p:grpSpPr>
        <p:sp>
          <p:nvSpPr>
            <p:cNvPr id="23" name="Rectangle 22"/>
            <p:cNvSpPr/>
            <p:nvPr/>
          </p:nvSpPr>
          <p:spPr>
            <a:xfrm>
              <a:off x="122481" y="595554"/>
              <a:ext cx="3925196" cy="1381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2564" y="556673"/>
              <a:ext cx="3789233" cy="143749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5" name="Title 3"/>
          <p:cNvSpPr txBox="1">
            <a:spLocks/>
          </p:cNvSpPr>
          <p:nvPr/>
        </p:nvSpPr>
        <p:spPr>
          <a:xfrm>
            <a:off x="609600" y="274320"/>
            <a:ext cx="10972800" cy="1143000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kern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Impact Numbers</a:t>
            </a:r>
            <a:endParaRPr lang="en-US" sz="2400" b="1" i="1" kern="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892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92">
            <a:extLst>
              <a:ext uri="{FF2B5EF4-FFF2-40B4-BE49-F238E27FC236}">
                <a16:creationId xmlns:a16="http://schemas.microsoft.com/office/drawing/2014/main" id="{F601DD06-7DED-449A-B610-2F444CA88EDE}"/>
              </a:ext>
            </a:extLst>
          </p:cNvPr>
          <p:cNvSpPr>
            <a:spLocks/>
          </p:cNvSpPr>
          <p:nvPr/>
        </p:nvSpPr>
        <p:spPr bwMode="auto">
          <a:xfrm>
            <a:off x="5810892" y="4661718"/>
            <a:ext cx="3705674" cy="1140809"/>
          </a:xfrm>
          <a:custGeom>
            <a:avLst/>
            <a:gdLst>
              <a:gd name="connsiteX0" fmla="*/ 0 w 3431180"/>
              <a:gd name="connsiteY0" fmla="*/ 0 h 1056304"/>
              <a:gd name="connsiteX1" fmla="*/ 1254602 w 3431180"/>
              <a:gd name="connsiteY1" fmla="*/ 0 h 1056304"/>
              <a:gd name="connsiteX2" fmla="*/ 1758828 w 3431180"/>
              <a:gd name="connsiteY2" fmla="*/ 244685 h 1056304"/>
              <a:gd name="connsiteX3" fmla="*/ 1758828 w 3431180"/>
              <a:gd name="connsiteY3" fmla="*/ 244353 h 1056304"/>
              <a:gd name="connsiteX4" fmla="*/ 3431180 w 3431180"/>
              <a:gd name="connsiteY4" fmla="*/ 1056304 h 1056304"/>
              <a:gd name="connsiteX5" fmla="*/ 878250 w 3431180"/>
              <a:gd name="connsiteY5" fmla="*/ 1056304 h 1056304"/>
              <a:gd name="connsiteX6" fmla="*/ 878248 w 3431180"/>
              <a:gd name="connsiteY6" fmla="*/ 1056303 h 1056304"/>
              <a:gd name="connsiteX7" fmla="*/ 234666 w 3431180"/>
              <a:gd name="connsiteY7" fmla="*/ 1056303 h 1056304"/>
              <a:gd name="connsiteX0" fmla="*/ 0 w 3431180"/>
              <a:gd name="connsiteY0" fmla="*/ 0 h 1056304"/>
              <a:gd name="connsiteX1" fmla="*/ 1254602 w 3431180"/>
              <a:gd name="connsiteY1" fmla="*/ 0 h 1056304"/>
              <a:gd name="connsiteX2" fmla="*/ 1758828 w 3431180"/>
              <a:gd name="connsiteY2" fmla="*/ 244685 h 1056304"/>
              <a:gd name="connsiteX3" fmla="*/ 3431180 w 3431180"/>
              <a:gd name="connsiteY3" fmla="*/ 1056304 h 1056304"/>
              <a:gd name="connsiteX4" fmla="*/ 878250 w 3431180"/>
              <a:gd name="connsiteY4" fmla="*/ 1056304 h 1056304"/>
              <a:gd name="connsiteX5" fmla="*/ 878248 w 3431180"/>
              <a:gd name="connsiteY5" fmla="*/ 1056303 h 1056304"/>
              <a:gd name="connsiteX6" fmla="*/ 234666 w 3431180"/>
              <a:gd name="connsiteY6" fmla="*/ 1056303 h 1056304"/>
              <a:gd name="connsiteX7" fmla="*/ 0 w 3431180"/>
              <a:gd name="connsiteY7" fmla="*/ 0 h 1056304"/>
              <a:gd name="connsiteX0" fmla="*/ 0 w 3431180"/>
              <a:gd name="connsiteY0" fmla="*/ 0 h 1056304"/>
              <a:gd name="connsiteX1" fmla="*/ 1254602 w 3431180"/>
              <a:gd name="connsiteY1" fmla="*/ 0 h 1056304"/>
              <a:gd name="connsiteX2" fmla="*/ 3431180 w 3431180"/>
              <a:gd name="connsiteY2" fmla="*/ 1056304 h 1056304"/>
              <a:gd name="connsiteX3" fmla="*/ 878250 w 3431180"/>
              <a:gd name="connsiteY3" fmla="*/ 1056304 h 1056304"/>
              <a:gd name="connsiteX4" fmla="*/ 878248 w 3431180"/>
              <a:gd name="connsiteY4" fmla="*/ 1056303 h 1056304"/>
              <a:gd name="connsiteX5" fmla="*/ 234666 w 3431180"/>
              <a:gd name="connsiteY5" fmla="*/ 1056303 h 1056304"/>
              <a:gd name="connsiteX6" fmla="*/ 0 w 3431180"/>
              <a:gd name="connsiteY6" fmla="*/ 0 h 105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1180" h="1056304">
                <a:moveTo>
                  <a:pt x="0" y="0"/>
                </a:moveTo>
                <a:lnTo>
                  <a:pt x="1254602" y="0"/>
                </a:lnTo>
                <a:lnTo>
                  <a:pt x="3431180" y="1056304"/>
                </a:lnTo>
                <a:lnTo>
                  <a:pt x="878250" y="1056304"/>
                </a:lnTo>
                <a:cubicBezTo>
                  <a:pt x="878249" y="1056304"/>
                  <a:pt x="878249" y="1056303"/>
                  <a:pt x="878248" y="1056303"/>
                </a:cubicBezTo>
                <a:lnTo>
                  <a:pt x="234666" y="1056303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</p:spPr>
        <p:txBody>
          <a:bodyPr vert="horz" wrap="square" lIns="98755" tIns="49378" rIns="98755" bIns="49378" numCol="1" anchor="t" anchorCtr="0" compatLnSpc="1">
            <a:prstTxWarp prst="textNoShape">
              <a:avLst/>
            </a:prstTxWarp>
            <a:noAutofit/>
          </a:bodyPr>
          <a:lstStyle/>
          <a:p>
            <a:pPr defTabSz="493776"/>
            <a:endParaRPr lang="en-US" sz="1944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Freeform 24">
            <a:extLst>
              <a:ext uri="{FF2B5EF4-FFF2-40B4-BE49-F238E27FC236}">
                <a16:creationId xmlns:a16="http://schemas.microsoft.com/office/drawing/2014/main" id="{A4259C2E-AA57-48CE-BF9C-13CAC2AE5FBF}"/>
              </a:ext>
            </a:extLst>
          </p:cNvPr>
          <p:cNvSpPr>
            <a:spLocks/>
          </p:cNvSpPr>
          <p:nvPr/>
        </p:nvSpPr>
        <p:spPr bwMode="auto">
          <a:xfrm>
            <a:off x="3052551" y="2938450"/>
            <a:ext cx="2090552" cy="1602695"/>
          </a:xfrm>
          <a:custGeom>
            <a:avLst/>
            <a:gdLst>
              <a:gd name="T0" fmla="*/ 2009 w 3380"/>
              <a:gd name="T1" fmla="*/ 1204 h 2594"/>
              <a:gd name="T2" fmla="*/ 3380 w 3380"/>
              <a:gd name="T3" fmla="*/ 1204 h 2594"/>
              <a:gd name="T4" fmla="*/ 892 w 3380"/>
              <a:gd name="T5" fmla="*/ 0 h 2594"/>
              <a:gd name="T6" fmla="*/ 0 w 3380"/>
              <a:gd name="T7" fmla="*/ 0 h 2594"/>
              <a:gd name="T8" fmla="*/ 187 w 3380"/>
              <a:gd name="T9" fmla="*/ 845 h 2594"/>
              <a:gd name="T10" fmla="*/ 2319 w 3380"/>
              <a:gd name="T11" fmla="*/ 2594 h 2594"/>
              <a:gd name="T12" fmla="*/ 2009 w 3380"/>
              <a:gd name="T13" fmla="*/ 1204 h 25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80" h="2594">
                <a:moveTo>
                  <a:pt x="2009" y="1204"/>
                </a:moveTo>
                <a:lnTo>
                  <a:pt x="3380" y="1204"/>
                </a:lnTo>
                <a:lnTo>
                  <a:pt x="892" y="0"/>
                </a:lnTo>
                <a:lnTo>
                  <a:pt x="0" y="0"/>
                </a:lnTo>
                <a:lnTo>
                  <a:pt x="187" y="845"/>
                </a:lnTo>
                <a:lnTo>
                  <a:pt x="2319" y="2594"/>
                </a:lnTo>
                <a:lnTo>
                  <a:pt x="2009" y="1204"/>
                </a:lnTo>
                <a:close/>
              </a:path>
            </a:pathLst>
          </a:custGeom>
          <a:solidFill>
            <a:srgbClr val="8CC14F"/>
          </a:solidFill>
          <a:ln>
            <a:noFill/>
          </a:ln>
        </p:spPr>
        <p:txBody>
          <a:bodyPr vert="horz" wrap="square" lIns="98755" tIns="49378" rIns="98755" bIns="49378" numCol="1" anchor="t" anchorCtr="0" compatLnSpc="1">
            <a:prstTxWarp prst="textNoShape">
              <a:avLst/>
            </a:prstTxWarp>
          </a:bodyPr>
          <a:lstStyle/>
          <a:p>
            <a:pPr defTabSz="493776"/>
            <a:endParaRPr lang="en-US" sz="1944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Freeform 28">
            <a:extLst>
              <a:ext uri="{FF2B5EF4-FFF2-40B4-BE49-F238E27FC236}">
                <a16:creationId xmlns:a16="http://schemas.microsoft.com/office/drawing/2014/main" id="{9215D027-0885-4DD1-A3EA-89BDA8FD5AC8}"/>
              </a:ext>
            </a:extLst>
          </p:cNvPr>
          <p:cNvSpPr>
            <a:spLocks/>
          </p:cNvSpPr>
          <p:nvPr/>
        </p:nvSpPr>
        <p:spPr bwMode="auto">
          <a:xfrm>
            <a:off x="4416829" y="3730490"/>
            <a:ext cx="2448562" cy="1908766"/>
          </a:xfrm>
          <a:custGeom>
            <a:avLst/>
            <a:gdLst>
              <a:gd name="T0" fmla="*/ 1950 w 3959"/>
              <a:gd name="T1" fmla="*/ 1182 h 3087"/>
              <a:gd name="T2" fmla="*/ 3959 w 3959"/>
              <a:gd name="T3" fmla="*/ 1182 h 3087"/>
              <a:gd name="T4" fmla="*/ 1518 w 3959"/>
              <a:gd name="T5" fmla="*/ 0 h 3087"/>
              <a:gd name="T6" fmla="*/ 0 w 3959"/>
              <a:gd name="T7" fmla="*/ 0 h 3087"/>
              <a:gd name="T8" fmla="*/ 311 w 3959"/>
              <a:gd name="T9" fmla="*/ 1395 h 3087"/>
              <a:gd name="T10" fmla="*/ 2374 w 3959"/>
              <a:gd name="T11" fmla="*/ 3087 h 3087"/>
              <a:gd name="T12" fmla="*/ 1950 w 3959"/>
              <a:gd name="T13" fmla="*/ 1182 h 30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59" h="3087">
                <a:moveTo>
                  <a:pt x="1950" y="1182"/>
                </a:moveTo>
                <a:lnTo>
                  <a:pt x="3959" y="1182"/>
                </a:lnTo>
                <a:lnTo>
                  <a:pt x="1518" y="0"/>
                </a:lnTo>
                <a:lnTo>
                  <a:pt x="0" y="0"/>
                </a:lnTo>
                <a:lnTo>
                  <a:pt x="311" y="1395"/>
                </a:lnTo>
                <a:lnTo>
                  <a:pt x="2374" y="3087"/>
                </a:lnTo>
                <a:lnTo>
                  <a:pt x="1950" y="1182"/>
                </a:lnTo>
                <a:close/>
              </a:path>
            </a:pathLst>
          </a:custGeom>
          <a:solidFill>
            <a:srgbClr val="F6921E"/>
          </a:solidFill>
          <a:ln>
            <a:noFill/>
          </a:ln>
        </p:spPr>
        <p:txBody>
          <a:bodyPr vert="horz" wrap="square" lIns="98755" tIns="49378" rIns="98755" bIns="49378" numCol="1" anchor="t" anchorCtr="0" compatLnSpc="1">
            <a:prstTxWarp prst="textNoShape">
              <a:avLst/>
            </a:prstTxWarp>
          </a:bodyPr>
          <a:lstStyle/>
          <a:p>
            <a:pPr defTabSz="493776"/>
            <a:endParaRPr lang="en-US" sz="1944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Freeform 43">
            <a:extLst>
              <a:ext uri="{FF2B5EF4-FFF2-40B4-BE49-F238E27FC236}">
                <a16:creationId xmlns:a16="http://schemas.microsoft.com/office/drawing/2014/main" id="{6DA7815E-072A-4001-B918-C62B522C7FC5}"/>
              </a:ext>
            </a:extLst>
          </p:cNvPr>
          <p:cNvSpPr>
            <a:spLocks/>
          </p:cNvSpPr>
          <p:nvPr/>
        </p:nvSpPr>
        <p:spPr bwMode="auto">
          <a:xfrm>
            <a:off x="6165193" y="4910284"/>
            <a:ext cx="1029509" cy="341315"/>
          </a:xfrm>
          <a:custGeom>
            <a:avLst/>
            <a:gdLst>
              <a:gd name="T0" fmla="*/ 1664 w 1664"/>
              <a:gd name="T1" fmla="*/ 276 h 551"/>
              <a:gd name="T2" fmla="*/ 1662 w 1664"/>
              <a:gd name="T3" fmla="*/ 291 h 551"/>
              <a:gd name="T4" fmla="*/ 1654 w 1664"/>
              <a:gd name="T5" fmla="*/ 318 h 551"/>
              <a:gd name="T6" fmla="*/ 1628 w 1664"/>
              <a:gd name="T7" fmla="*/ 358 h 551"/>
              <a:gd name="T8" fmla="*/ 1565 w 1664"/>
              <a:gd name="T9" fmla="*/ 407 h 551"/>
              <a:gd name="T10" fmla="*/ 1474 w 1664"/>
              <a:gd name="T11" fmla="*/ 452 h 551"/>
              <a:gd name="T12" fmla="*/ 1362 w 1664"/>
              <a:gd name="T13" fmla="*/ 489 h 551"/>
              <a:gd name="T14" fmla="*/ 1229 w 1664"/>
              <a:gd name="T15" fmla="*/ 519 h 551"/>
              <a:gd name="T16" fmla="*/ 1079 w 1664"/>
              <a:gd name="T17" fmla="*/ 539 h 551"/>
              <a:gd name="T18" fmla="*/ 917 w 1664"/>
              <a:gd name="T19" fmla="*/ 551 h 551"/>
              <a:gd name="T20" fmla="*/ 832 w 1664"/>
              <a:gd name="T21" fmla="*/ 551 h 551"/>
              <a:gd name="T22" fmla="*/ 747 w 1664"/>
              <a:gd name="T23" fmla="*/ 551 h 551"/>
              <a:gd name="T24" fmla="*/ 584 w 1664"/>
              <a:gd name="T25" fmla="*/ 539 h 551"/>
              <a:gd name="T26" fmla="*/ 435 w 1664"/>
              <a:gd name="T27" fmla="*/ 519 h 551"/>
              <a:gd name="T28" fmla="*/ 302 w 1664"/>
              <a:gd name="T29" fmla="*/ 489 h 551"/>
              <a:gd name="T30" fmla="*/ 190 w 1664"/>
              <a:gd name="T31" fmla="*/ 452 h 551"/>
              <a:gd name="T32" fmla="*/ 99 w 1664"/>
              <a:gd name="T33" fmla="*/ 407 h 551"/>
              <a:gd name="T34" fmla="*/ 37 w 1664"/>
              <a:gd name="T35" fmla="*/ 358 h 551"/>
              <a:gd name="T36" fmla="*/ 10 w 1664"/>
              <a:gd name="T37" fmla="*/ 318 h 551"/>
              <a:gd name="T38" fmla="*/ 1 w 1664"/>
              <a:gd name="T39" fmla="*/ 291 h 551"/>
              <a:gd name="T40" fmla="*/ 0 w 1664"/>
              <a:gd name="T41" fmla="*/ 276 h 551"/>
              <a:gd name="T42" fmla="*/ 1 w 1664"/>
              <a:gd name="T43" fmla="*/ 262 h 551"/>
              <a:gd name="T44" fmla="*/ 10 w 1664"/>
              <a:gd name="T45" fmla="*/ 234 h 551"/>
              <a:gd name="T46" fmla="*/ 37 w 1664"/>
              <a:gd name="T47" fmla="*/ 194 h 551"/>
              <a:gd name="T48" fmla="*/ 99 w 1664"/>
              <a:gd name="T49" fmla="*/ 144 h 551"/>
              <a:gd name="T50" fmla="*/ 190 w 1664"/>
              <a:gd name="T51" fmla="*/ 101 h 551"/>
              <a:gd name="T52" fmla="*/ 302 w 1664"/>
              <a:gd name="T53" fmla="*/ 63 h 551"/>
              <a:gd name="T54" fmla="*/ 435 w 1664"/>
              <a:gd name="T55" fmla="*/ 33 h 551"/>
              <a:gd name="T56" fmla="*/ 584 w 1664"/>
              <a:gd name="T57" fmla="*/ 13 h 551"/>
              <a:gd name="T58" fmla="*/ 747 w 1664"/>
              <a:gd name="T59" fmla="*/ 1 h 551"/>
              <a:gd name="T60" fmla="*/ 832 w 1664"/>
              <a:gd name="T61" fmla="*/ 0 h 551"/>
              <a:gd name="T62" fmla="*/ 917 w 1664"/>
              <a:gd name="T63" fmla="*/ 1 h 551"/>
              <a:gd name="T64" fmla="*/ 1079 w 1664"/>
              <a:gd name="T65" fmla="*/ 13 h 551"/>
              <a:gd name="T66" fmla="*/ 1229 w 1664"/>
              <a:gd name="T67" fmla="*/ 33 h 551"/>
              <a:gd name="T68" fmla="*/ 1362 w 1664"/>
              <a:gd name="T69" fmla="*/ 63 h 551"/>
              <a:gd name="T70" fmla="*/ 1474 w 1664"/>
              <a:gd name="T71" fmla="*/ 101 h 551"/>
              <a:gd name="T72" fmla="*/ 1565 w 1664"/>
              <a:gd name="T73" fmla="*/ 144 h 551"/>
              <a:gd name="T74" fmla="*/ 1628 w 1664"/>
              <a:gd name="T75" fmla="*/ 194 h 551"/>
              <a:gd name="T76" fmla="*/ 1654 w 1664"/>
              <a:gd name="T77" fmla="*/ 234 h 551"/>
              <a:gd name="T78" fmla="*/ 1662 w 1664"/>
              <a:gd name="T79" fmla="*/ 262 h 551"/>
              <a:gd name="T80" fmla="*/ 1664 w 1664"/>
              <a:gd name="T81" fmla="*/ 276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664" h="551">
                <a:moveTo>
                  <a:pt x="1664" y="276"/>
                </a:moveTo>
                <a:lnTo>
                  <a:pt x="1662" y="291"/>
                </a:lnTo>
                <a:lnTo>
                  <a:pt x="1654" y="318"/>
                </a:lnTo>
                <a:lnTo>
                  <a:pt x="1628" y="358"/>
                </a:lnTo>
                <a:lnTo>
                  <a:pt x="1565" y="407"/>
                </a:lnTo>
                <a:lnTo>
                  <a:pt x="1474" y="452"/>
                </a:lnTo>
                <a:lnTo>
                  <a:pt x="1362" y="489"/>
                </a:lnTo>
                <a:lnTo>
                  <a:pt x="1229" y="519"/>
                </a:lnTo>
                <a:lnTo>
                  <a:pt x="1079" y="539"/>
                </a:lnTo>
                <a:lnTo>
                  <a:pt x="917" y="551"/>
                </a:lnTo>
                <a:lnTo>
                  <a:pt x="832" y="551"/>
                </a:lnTo>
                <a:lnTo>
                  <a:pt x="747" y="551"/>
                </a:lnTo>
                <a:lnTo>
                  <a:pt x="584" y="539"/>
                </a:lnTo>
                <a:lnTo>
                  <a:pt x="435" y="519"/>
                </a:lnTo>
                <a:lnTo>
                  <a:pt x="302" y="489"/>
                </a:lnTo>
                <a:lnTo>
                  <a:pt x="190" y="452"/>
                </a:lnTo>
                <a:lnTo>
                  <a:pt x="99" y="407"/>
                </a:lnTo>
                <a:lnTo>
                  <a:pt x="37" y="358"/>
                </a:lnTo>
                <a:lnTo>
                  <a:pt x="10" y="318"/>
                </a:lnTo>
                <a:lnTo>
                  <a:pt x="1" y="291"/>
                </a:lnTo>
                <a:lnTo>
                  <a:pt x="0" y="276"/>
                </a:lnTo>
                <a:lnTo>
                  <a:pt x="1" y="262"/>
                </a:lnTo>
                <a:lnTo>
                  <a:pt x="10" y="234"/>
                </a:lnTo>
                <a:lnTo>
                  <a:pt x="37" y="194"/>
                </a:lnTo>
                <a:lnTo>
                  <a:pt x="99" y="144"/>
                </a:lnTo>
                <a:lnTo>
                  <a:pt x="190" y="101"/>
                </a:lnTo>
                <a:lnTo>
                  <a:pt x="302" y="63"/>
                </a:lnTo>
                <a:lnTo>
                  <a:pt x="435" y="33"/>
                </a:lnTo>
                <a:lnTo>
                  <a:pt x="584" y="13"/>
                </a:lnTo>
                <a:lnTo>
                  <a:pt x="747" y="1"/>
                </a:lnTo>
                <a:lnTo>
                  <a:pt x="832" y="0"/>
                </a:lnTo>
                <a:lnTo>
                  <a:pt x="917" y="1"/>
                </a:lnTo>
                <a:lnTo>
                  <a:pt x="1079" y="13"/>
                </a:lnTo>
                <a:lnTo>
                  <a:pt x="1229" y="33"/>
                </a:lnTo>
                <a:lnTo>
                  <a:pt x="1362" y="63"/>
                </a:lnTo>
                <a:lnTo>
                  <a:pt x="1474" y="101"/>
                </a:lnTo>
                <a:lnTo>
                  <a:pt x="1565" y="144"/>
                </a:lnTo>
                <a:lnTo>
                  <a:pt x="1628" y="194"/>
                </a:lnTo>
                <a:lnTo>
                  <a:pt x="1654" y="234"/>
                </a:lnTo>
                <a:lnTo>
                  <a:pt x="1662" y="262"/>
                </a:lnTo>
                <a:lnTo>
                  <a:pt x="1664" y="2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8755" tIns="49378" rIns="98755" bIns="49378" numCol="1" anchor="t" anchorCtr="0" compatLnSpc="1">
            <a:prstTxWarp prst="textNoShape">
              <a:avLst/>
            </a:prstTxWarp>
          </a:bodyPr>
          <a:lstStyle/>
          <a:p>
            <a:pPr defTabSz="493776"/>
            <a:endParaRPr lang="en-US" sz="1944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Freeform 44">
            <a:extLst>
              <a:ext uri="{FF2B5EF4-FFF2-40B4-BE49-F238E27FC236}">
                <a16:creationId xmlns:a16="http://schemas.microsoft.com/office/drawing/2014/main" id="{4E7FA979-23CB-4822-9344-D0C3B708BFE2}"/>
              </a:ext>
            </a:extLst>
          </p:cNvPr>
          <p:cNvSpPr>
            <a:spLocks/>
          </p:cNvSpPr>
          <p:nvPr/>
        </p:nvSpPr>
        <p:spPr bwMode="auto">
          <a:xfrm>
            <a:off x="6313591" y="4977064"/>
            <a:ext cx="732714" cy="207756"/>
          </a:xfrm>
          <a:custGeom>
            <a:avLst/>
            <a:gdLst>
              <a:gd name="T0" fmla="*/ 1186 w 1186"/>
              <a:gd name="T1" fmla="*/ 168 h 336"/>
              <a:gd name="T2" fmla="*/ 1184 w 1186"/>
              <a:gd name="T3" fmla="*/ 185 h 336"/>
              <a:gd name="T4" fmla="*/ 1161 w 1186"/>
              <a:gd name="T5" fmla="*/ 218 h 336"/>
              <a:gd name="T6" fmla="*/ 1115 w 1186"/>
              <a:gd name="T7" fmla="*/ 249 h 336"/>
              <a:gd name="T8" fmla="*/ 1052 w 1186"/>
              <a:gd name="T9" fmla="*/ 275 h 336"/>
              <a:gd name="T10" fmla="*/ 971 w 1186"/>
              <a:gd name="T11" fmla="*/ 298 h 336"/>
              <a:gd name="T12" fmla="*/ 876 w 1186"/>
              <a:gd name="T13" fmla="*/ 316 h 336"/>
              <a:gd name="T14" fmla="*/ 770 w 1186"/>
              <a:gd name="T15" fmla="*/ 329 h 336"/>
              <a:gd name="T16" fmla="*/ 653 w 1186"/>
              <a:gd name="T17" fmla="*/ 335 h 336"/>
              <a:gd name="T18" fmla="*/ 593 w 1186"/>
              <a:gd name="T19" fmla="*/ 336 h 336"/>
              <a:gd name="T20" fmla="*/ 532 w 1186"/>
              <a:gd name="T21" fmla="*/ 335 h 336"/>
              <a:gd name="T22" fmla="*/ 416 w 1186"/>
              <a:gd name="T23" fmla="*/ 329 h 336"/>
              <a:gd name="T24" fmla="*/ 309 w 1186"/>
              <a:gd name="T25" fmla="*/ 316 h 336"/>
              <a:gd name="T26" fmla="*/ 214 w 1186"/>
              <a:gd name="T27" fmla="*/ 298 h 336"/>
              <a:gd name="T28" fmla="*/ 134 w 1186"/>
              <a:gd name="T29" fmla="*/ 275 h 336"/>
              <a:gd name="T30" fmla="*/ 70 w 1186"/>
              <a:gd name="T31" fmla="*/ 249 h 336"/>
              <a:gd name="T32" fmla="*/ 26 w 1186"/>
              <a:gd name="T33" fmla="*/ 218 h 336"/>
              <a:gd name="T34" fmla="*/ 1 w 1186"/>
              <a:gd name="T35" fmla="*/ 185 h 336"/>
              <a:gd name="T36" fmla="*/ 0 w 1186"/>
              <a:gd name="T37" fmla="*/ 168 h 336"/>
              <a:gd name="T38" fmla="*/ 1 w 1186"/>
              <a:gd name="T39" fmla="*/ 151 h 336"/>
              <a:gd name="T40" fmla="*/ 26 w 1186"/>
              <a:gd name="T41" fmla="*/ 118 h 336"/>
              <a:gd name="T42" fmla="*/ 70 w 1186"/>
              <a:gd name="T43" fmla="*/ 88 h 336"/>
              <a:gd name="T44" fmla="*/ 134 w 1186"/>
              <a:gd name="T45" fmla="*/ 62 h 336"/>
              <a:gd name="T46" fmla="*/ 214 w 1186"/>
              <a:gd name="T47" fmla="*/ 39 h 336"/>
              <a:gd name="T48" fmla="*/ 309 w 1186"/>
              <a:gd name="T49" fmla="*/ 20 h 336"/>
              <a:gd name="T50" fmla="*/ 416 w 1186"/>
              <a:gd name="T51" fmla="*/ 7 h 336"/>
              <a:gd name="T52" fmla="*/ 532 w 1186"/>
              <a:gd name="T53" fmla="*/ 1 h 336"/>
              <a:gd name="T54" fmla="*/ 593 w 1186"/>
              <a:gd name="T55" fmla="*/ 0 h 336"/>
              <a:gd name="T56" fmla="*/ 653 w 1186"/>
              <a:gd name="T57" fmla="*/ 1 h 336"/>
              <a:gd name="T58" fmla="*/ 770 w 1186"/>
              <a:gd name="T59" fmla="*/ 7 h 336"/>
              <a:gd name="T60" fmla="*/ 876 w 1186"/>
              <a:gd name="T61" fmla="*/ 20 h 336"/>
              <a:gd name="T62" fmla="*/ 971 w 1186"/>
              <a:gd name="T63" fmla="*/ 39 h 336"/>
              <a:gd name="T64" fmla="*/ 1052 w 1186"/>
              <a:gd name="T65" fmla="*/ 62 h 336"/>
              <a:gd name="T66" fmla="*/ 1115 w 1186"/>
              <a:gd name="T67" fmla="*/ 88 h 336"/>
              <a:gd name="T68" fmla="*/ 1161 w 1186"/>
              <a:gd name="T69" fmla="*/ 118 h 336"/>
              <a:gd name="T70" fmla="*/ 1184 w 1186"/>
              <a:gd name="T71" fmla="*/ 151 h 336"/>
              <a:gd name="T72" fmla="*/ 1186 w 1186"/>
              <a:gd name="T73" fmla="*/ 168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86" h="336">
                <a:moveTo>
                  <a:pt x="1186" y="168"/>
                </a:moveTo>
                <a:lnTo>
                  <a:pt x="1184" y="185"/>
                </a:lnTo>
                <a:lnTo>
                  <a:pt x="1161" y="218"/>
                </a:lnTo>
                <a:lnTo>
                  <a:pt x="1115" y="249"/>
                </a:lnTo>
                <a:lnTo>
                  <a:pt x="1052" y="275"/>
                </a:lnTo>
                <a:lnTo>
                  <a:pt x="971" y="298"/>
                </a:lnTo>
                <a:lnTo>
                  <a:pt x="876" y="316"/>
                </a:lnTo>
                <a:lnTo>
                  <a:pt x="770" y="329"/>
                </a:lnTo>
                <a:lnTo>
                  <a:pt x="653" y="335"/>
                </a:lnTo>
                <a:lnTo>
                  <a:pt x="593" y="336"/>
                </a:lnTo>
                <a:lnTo>
                  <a:pt x="532" y="335"/>
                </a:lnTo>
                <a:lnTo>
                  <a:pt x="416" y="329"/>
                </a:lnTo>
                <a:lnTo>
                  <a:pt x="309" y="316"/>
                </a:lnTo>
                <a:lnTo>
                  <a:pt x="214" y="298"/>
                </a:lnTo>
                <a:lnTo>
                  <a:pt x="134" y="275"/>
                </a:lnTo>
                <a:lnTo>
                  <a:pt x="70" y="249"/>
                </a:lnTo>
                <a:lnTo>
                  <a:pt x="26" y="218"/>
                </a:lnTo>
                <a:lnTo>
                  <a:pt x="1" y="185"/>
                </a:lnTo>
                <a:lnTo>
                  <a:pt x="0" y="168"/>
                </a:lnTo>
                <a:lnTo>
                  <a:pt x="1" y="151"/>
                </a:lnTo>
                <a:lnTo>
                  <a:pt x="26" y="118"/>
                </a:lnTo>
                <a:lnTo>
                  <a:pt x="70" y="88"/>
                </a:lnTo>
                <a:lnTo>
                  <a:pt x="134" y="62"/>
                </a:lnTo>
                <a:lnTo>
                  <a:pt x="214" y="39"/>
                </a:lnTo>
                <a:lnTo>
                  <a:pt x="309" y="20"/>
                </a:lnTo>
                <a:lnTo>
                  <a:pt x="416" y="7"/>
                </a:lnTo>
                <a:lnTo>
                  <a:pt x="532" y="1"/>
                </a:lnTo>
                <a:lnTo>
                  <a:pt x="593" y="0"/>
                </a:lnTo>
                <a:lnTo>
                  <a:pt x="653" y="1"/>
                </a:lnTo>
                <a:lnTo>
                  <a:pt x="770" y="7"/>
                </a:lnTo>
                <a:lnTo>
                  <a:pt x="876" y="20"/>
                </a:lnTo>
                <a:lnTo>
                  <a:pt x="971" y="39"/>
                </a:lnTo>
                <a:lnTo>
                  <a:pt x="1052" y="62"/>
                </a:lnTo>
                <a:lnTo>
                  <a:pt x="1115" y="88"/>
                </a:lnTo>
                <a:lnTo>
                  <a:pt x="1161" y="118"/>
                </a:lnTo>
                <a:lnTo>
                  <a:pt x="1184" y="151"/>
                </a:lnTo>
                <a:lnTo>
                  <a:pt x="1186" y="168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</p:spPr>
        <p:txBody>
          <a:bodyPr vert="horz" wrap="square" lIns="98755" tIns="49378" rIns="98755" bIns="49378" numCol="1" anchor="t" anchorCtr="0" compatLnSpc="1">
            <a:prstTxWarp prst="textNoShape">
              <a:avLst/>
            </a:prstTxWarp>
            <a:noAutofit/>
          </a:bodyPr>
          <a:lstStyle/>
          <a:p>
            <a:pPr defTabSz="493776"/>
            <a:endParaRPr lang="en-US" sz="1944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Freeform 154">
            <a:extLst>
              <a:ext uri="{FF2B5EF4-FFF2-40B4-BE49-F238E27FC236}">
                <a16:creationId xmlns:a16="http://schemas.microsoft.com/office/drawing/2014/main" id="{11D3732B-922C-47CD-A015-F706EC8453DF}"/>
              </a:ext>
            </a:extLst>
          </p:cNvPr>
          <p:cNvSpPr>
            <a:spLocks/>
          </p:cNvSpPr>
          <p:nvPr/>
        </p:nvSpPr>
        <p:spPr bwMode="auto">
          <a:xfrm>
            <a:off x="4892682" y="4077402"/>
            <a:ext cx="894096" cy="294941"/>
          </a:xfrm>
          <a:custGeom>
            <a:avLst/>
            <a:gdLst>
              <a:gd name="T0" fmla="*/ 1444 w 1444"/>
              <a:gd name="T1" fmla="*/ 239 h 479"/>
              <a:gd name="T2" fmla="*/ 1444 w 1444"/>
              <a:gd name="T3" fmla="*/ 252 h 479"/>
              <a:gd name="T4" fmla="*/ 1436 w 1444"/>
              <a:gd name="T5" fmla="*/ 276 h 479"/>
              <a:gd name="T6" fmla="*/ 1412 w 1444"/>
              <a:gd name="T7" fmla="*/ 311 h 479"/>
              <a:gd name="T8" fmla="*/ 1357 w 1444"/>
              <a:gd name="T9" fmla="*/ 354 h 479"/>
              <a:gd name="T10" fmla="*/ 1279 w 1444"/>
              <a:gd name="T11" fmla="*/ 391 h 479"/>
              <a:gd name="T12" fmla="*/ 1182 w 1444"/>
              <a:gd name="T13" fmla="*/ 424 h 479"/>
              <a:gd name="T14" fmla="*/ 1066 w 1444"/>
              <a:gd name="T15" fmla="*/ 450 h 479"/>
              <a:gd name="T16" fmla="*/ 937 w 1444"/>
              <a:gd name="T17" fmla="*/ 467 h 479"/>
              <a:gd name="T18" fmla="*/ 796 w 1444"/>
              <a:gd name="T19" fmla="*/ 477 h 479"/>
              <a:gd name="T20" fmla="*/ 722 w 1444"/>
              <a:gd name="T21" fmla="*/ 479 h 479"/>
              <a:gd name="T22" fmla="*/ 647 w 1444"/>
              <a:gd name="T23" fmla="*/ 477 h 479"/>
              <a:gd name="T24" fmla="*/ 506 w 1444"/>
              <a:gd name="T25" fmla="*/ 467 h 479"/>
              <a:gd name="T26" fmla="*/ 377 w 1444"/>
              <a:gd name="T27" fmla="*/ 450 h 479"/>
              <a:gd name="T28" fmla="*/ 262 w 1444"/>
              <a:gd name="T29" fmla="*/ 424 h 479"/>
              <a:gd name="T30" fmla="*/ 164 w 1444"/>
              <a:gd name="T31" fmla="*/ 391 h 479"/>
              <a:gd name="T32" fmla="*/ 86 w 1444"/>
              <a:gd name="T33" fmla="*/ 354 h 479"/>
              <a:gd name="T34" fmla="*/ 31 w 1444"/>
              <a:gd name="T35" fmla="*/ 311 h 479"/>
              <a:gd name="T36" fmla="*/ 8 w 1444"/>
              <a:gd name="T37" fmla="*/ 276 h 479"/>
              <a:gd name="T38" fmla="*/ 0 w 1444"/>
              <a:gd name="T39" fmla="*/ 252 h 479"/>
              <a:gd name="T40" fmla="*/ 0 w 1444"/>
              <a:gd name="T41" fmla="*/ 239 h 479"/>
              <a:gd name="T42" fmla="*/ 0 w 1444"/>
              <a:gd name="T43" fmla="*/ 227 h 479"/>
              <a:gd name="T44" fmla="*/ 8 w 1444"/>
              <a:gd name="T45" fmla="*/ 203 h 479"/>
              <a:gd name="T46" fmla="*/ 31 w 1444"/>
              <a:gd name="T47" fmla="*/ 168 h 479"/>
              <a:gd name="T48" fmla="*/ 86 w 1444"/>
              <a:gd name="T49" fmla="*/ 125 h 479"/>
              <a:gd name="T50" fmla="*/ 164 w 1444"/>
              <a:gd name="T51" fmla="*/ 86 h 479"/>
              <a:gd name="T52" fmla="*/ 262 w 1444"/>
              <a:gd name="T53" fmla="*/ 54 h 479"/>
              <a:gd name="T54" fmla="*/ 377 w 1444"/>
              <a:gd name="T55" fmla="*/ 29 h 479"/>
              <a:gd name="T56" fmla="*/ 506 w 1444"/>
              <a:gd name="T57" fmla="*/ 10 h 479"/>
              <a:gd name="T58" fmla="*/ 647 w 1444"/>
              <a:gd name="T59" fmla="*/ 0 h 479"/>
              <a:gd name="T60" fmla="*/ 722 w 1444"/>
              <a:gd name="T61" fmla="*/ 0 h 479"/>
              <a:gd name="T62" fmla="*/ 796 w 1444"/>
              <a:gd name="T63" fmla="*/ 0 h 479"/>
              <a:gd name="T64" fmla="*/ 937 w 1444"/>
              <a:gd name="T65" fmla="*/ 10 h 479"/>
              <a:gd name="T66" fmla="*/ 1066 w 1444"/>
              <a:gd name="T67" fmla="*/ 29 h 479"/>
              <a:gd name="T68" fmla="*/ 1182 w 1444"/>
              <a:gd name="T69" fmla="*/ 54 h 479"/>
              <a:gd name="T70" fmla="*/ 1279 w 1444"/>
              <a:gd name="T71" fmla="*/ 86 h 479"/>
              <a:gd name="T72" fmla="*/ 1357 w 1444"/>
              <a:gd name="T73" fmla="*/ 125 h 479"/>
              <a:gd name="T74" fmla="*/ 1412 w 1444"/>
              <a:gd name="T75" fmla="*/ 168 h 479"/>
              <a:gd name="T76" fmla="*/ 1436 w 1444"/>
              <a:gd name="T77" fmla="*/ 203 h 479"/>
              <a:gd name="T78" fmla="*/ 1444 w 1444"/>
              <a:gd name="T79" fmla="*/ 227 h 479"/>
              <a:gd name="T80" fmla="*/ 1444 w 1444"/>
              <a:gd name="T81" fmla="*/ 239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444" h="479">
                <a:moveTo>
                  <a:pt x="1444" y="239"/>
                </a:moveTo>
                <a:lnTo>
                  <a:pt x="1444" y="252"/>
                </a:lnTo>
                <a:lnTo>
                  <a:pt x="1436" y="276"/>
                </a:lnTo>
                <a:lnTo>
                  <a:pt x="1412" y="311"/>
                </a:lnTo>
                <a:lnTo>
                  <a:pt x="1357" y="354"/>
                </a:lnTo>
                <a:lnTo>
                  <a:pt x="1279" y="391"/>
                </a:lnTo>
                <a:lnTo>
                  <a:pt x="1182" y="424"/>
                </a:lnTo>
                <a:lnTo>
                  <a:pt x="1066" y="450"/>
                </a:lnTo>
                <a:lnTo>
                  <a:pt x="937" y="467"/>
                </a:lnTo>
                <a:lnTo>
                  <a:pt x="796" y="477"/>
                </a:lnTo>
                <a:lnTo>
                  <a:pt x="722" y="479"/>
                </a:lnTo>
                <a:lnTo>
                  <a:pt x="647" y="477"/>
                </a:lnTo>
                <a:lnTo>
                  <a:pt x="506" y="467"/>
                </a:lnTo>
                <a:lnTo>
                  <a:pt x="377" y="450"/>
                </a:lnTo>
                <a:lnTo>
                  <a:pt x="262" y="424"/>
                </a:lnTo>
                <a:lnTo>
                  <a:pt x="164" y="391"/>
                </a:lnTo>
                <a:lnTo>
                  <a:pt x="86" y="354"/>
                </a:lnTo>
                <a:lnTo>
                  <a:pt x="31" y="311"/>
                </a:lnTo>
                <a:lnTo>
                  <a:pt x="8" y="276"/>
                </a:lnTo>
                <a:lnTo>
                  <a:pt x="0" y="252"/>
                </a:lnTo>
                <a:lnTo>
                  <a:pt x="0" y="239"/>
                </a:lnTo>
                <a:lnTo>
                  <a:pt x="0" y="227"/>
                </a:lnTo>
                <a:lnTo>
                  <a:pt x="8" y="203"/>
                </a:lnTo>
                <a:lnTo>
                  <a:pt x="31" y="168"/>
                </a:lnTo>
                <a:lnTo>
                  <a:pt x="86" y="125"/>
                </a:lnTo>
                <a:lnTo>
                  <a:pt x="164" y="86"/>
                </a:lnTo>
                <a:lnTo>
                  <a:pt x="262" y="54"/>
                </a:lnTo>
                <a:lnTo>
                  <a:pt x="377" y="29"/>
                </a:lnTo>
                <a:lnTo>
                  <a:pt x="506" y="10"/>
                </a:lnTo>
                <a:lnTo>
                  <a:pt x="647" y="0"/>
                </a:lnTo>
                <a:lnTo>
                  <a:pt x="722" y="0"/>
                </a:lnTo>
                <a:lnTo>
                  <a:pt x="796" y="0"/>
                </a:lnTo>
                <a:lnTo>
                  <a:pt x="937" y="10"/>
                </a:lnTo>
                <a:lnTo>
                  <a:pt x="1066" y="29"/>
                </a:lnTo>
                <a:lnTo>
                  <a:pt x="1182" y="54"/>
                </a:lnTo>
                <a:lnTo>
                  <a:pt x="1279" y="86"/>
                </a:lnTo>
                <a:lnTo>
                  <a:pt x="1357" y="125"/>
                </a:lnTo>
                <a:lnTo>
                  <a:pt x="1412" y="168"/>
                </a:lnTo>
                <a:lnTo>
                  <a:pt x="1436" y="203"/>
                </a:lnTo>
                <a:lnTo>
                  <a:pt x="1444" y="227"/>
                </a:lnTo>
                <a:lnTo>
                  <a:pt x="1444" y="2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8755" tIns="49378" rIns="98755" bIns="49378" numCol="1" anchor="t" anchorCtr="0" compatLnSpc="1">
            <a:prstTxWarp prst="textNoShape">
              <a:avLst/>
            </a:prstTxWarp>
          </a:bodyPr>
          <a:lstStyle/>
          <a:p>
            <a:pPr defTabSz="493776"/>
            <a:endParaRPr lang="en-US" sz="1944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Freeform 155">
            <a:extLst>
              <a:ext uri="{FF2B5EF4-FFF2-40B4-BE49-F238E27FC236}">
                <a16:creationId xmlns:a16="http://schemas.microsoft.com/office/drawing/2014/main" id="{BFB75B10-D942-40DA-B7AF-884E4E691A96}"/>
              </a:ext>
            </a:extLst>
          </p:cNvPr>
          <p:cNvSpPr>
            <a:spLocks/>
          </p:cNvSpPr>
          <p:nvPr/>
        </p:nvSpPr>
        <p:spPr bwMode="auto">
          <a:xfrm>
            <a:off x="5020676" y="4134906"/>
            <a:ext cx="638111" cy="179933"/>
          </a:xfrm>
          <a:custGeom>
            <a:avLst/>
            <a:gdLst>
              <a:gd name="T0" fmla="*/ 1032 w 1032"/>
              <a:gd name="T1" fmla="*/ 146 h 292"/>
              <a:gd name="T2" fmla="*/ 1029 w 1032"/>
              <a:gd name="T3" fmla="*/ 161 h 292"/>
              <a:gd name="T4" fmla="*/ 1009 w 1032"/>
              <a:gd name="T5" fmla="*/ 189 h 292"/>
              <a:gd name="T6" fmla="*/ 970 w 1032"/>
              <a:gd name="T7" fmla="*/ 216 h 292"/>
              <a:gd name="T8" fmla="*/ 914 w 1032"/>
              <a:gd name="T9" fmla="*/ 239 h 292"/>
              <a:gd name="T10" fmla="*/ 806 w 1032"/>
              <a:gd name="T11" fmla="*/ 268 h 292"/>
              <a:gd name="T12" fmla="*/ 621 w 1032"/>
              <a:gd name="T13" fmla="*/ 289 h 292"/>
              <a:gd name="T14" fmla="*/ 516 w 1032"/>
              <a:gd name="T15" fmla="*/ 292 h 292"/>
              <a:gd name="T16" fmla="*/ 411 w 1032"/>
              <a:gd name="T17" fmla="*/ 289 h 292"/>
              <a:gd name="T18" fmla="*/ 226 w 1032"/>
              <a:gd name="T19" fmla="*/ 268 h 292"/>
              <a:gd name="T20" fmla="*/ 118 w 1032"/>
              <a:gd name="T21" fmla="*/ 239 h 292"/>
              <a:gd name="T22" fmla="*/ 61 w 1032"/>
              <a:gd name="T23" fmla="*/ 216 h 292"/>
              <a:gd name="T24" fmla="*/ 23 w 1032"/>
              <a:gd name="T25" fmla="*/ 189 h 292"/>
              <a:gd name="T26" fmla="*/ 2 w 1032"/>
              <a:gd name="T27" fmla="*/ 161 h 292"/>
              <a:gd name="T28" fmla="*/ 0 w 1032"/>
              <a:gd name="T29" fmla="*/ 146 h 292"/>
              <a:gd name="T30" fmla="*/ 2 w 1032"/>
              <a:gd name="T31" fmla="*/ 131 h 292"/>
              <a:gd name="T32" fmla="*/ 23 w 1032"/>
              <a:gd name="T33" fmla="*/ 102 h 292"/>
              <a:gd name="T34" fmla="*/ 61 w 1032"/>
              <a:gd name="T35" fmla="*/ 77 h 292"/>
              <a:gd name="T36" fmla="*/ 118 w 1032"/>
              <a:gd name="T37" fmla="*/ 54 h 292"/>
              <a:gd name="T38" fmla="*/ 226 w 1032"/>
              <a:gd name="T39" fmla="*/ 25 h 292"/>
              <a:gd name="T40" fmla="*/ 411 w 1032"/>
              <a:gd name="T41" fmla="*/ 2 h 292"/>
              <a:gd name="T42" fmla="*/ 516 w 1032"/>
              <a:gd name="T43" fmla="*/ 0 h 292"/>
              <a:gd name="T44" fmla="*/ 621 w 1032"/>
              <a:gd name="T45" fmla="*/ 2 h 292"/>
              <a:gd name="T46" fmla="*/ 806 w 1032"/>
              <a:gd name="T47" fmla="*/ 25 h 292"/>
              <a:gd name="T48" fmla="*/ 914 w 1032"/>
              <a:gd name="T49" fmla="*/ 54 h 292"/>
              <a:gd name="T50" fmla="*/ 970 w 1032"/>
              <a:gd name="T51" fmla="*/ 77 h 292"/>
              <a:gd name="T52" fmla="*/ 1009 w 1032"/>
              <a:gd name="T53" fmla="*/ 102 h 292"/>
              <a:gd name="T54" fmla="*/ 1029 w 1032"/>
              <a:gd name="T55" fmla="*/ 131 h 292"/>
              <a:gd name="T56" fmla="*/ 1032 w 1032"/>
              <a:gd name="T57" fmla="*/ 146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032" h="292">
                <a:moveTo>
                  <a:pt x="1032" y="146"/>
                </a:moveTo>
                <a:lnTo>
                  <a:pt x="1029" y="161"/>
                </a:lnTo>
                <a:lnTo>
                  <a:pt x="1009" y="189"/>
                </a:lnTo>
                <a:lnTo>
                  <a:pt x="970" y="216"/>
                </a:lnTo>
                <a:lnTo>
                  <a:pt x="914" y="239"/>
                </a:lnTo>
                <a:lnTo>
                  <a:pt x="806" y="268"/>
                </a:lnTo>
                <a:lnTo>
                  <a:pt x="621" y="289"/>
                </a:lnTo>
                <a:lnTo>
                  <a:pt x="516" y="292"/>
                </a:lnTo>
                <a:lnTo>
                  <a:pt x="411" y="289"/>
                </a:lnTo>
                <a:lnTo>
                  <a:pt x="226" y="268"/>
                </a:lnTo>
                <a:lnTo>
                  <a:pt x="118" y="239"/>
                </a:lnTo>
                <a:lnTo>
                  <a:pt x="61" y="216"/>
                </a:lnTo>
                <a:lnTo>
                  <a:pt x="23" y="189"/>
                </a:lnTo>
                <a:lnTo>
                  <a:pt x="2" y="161"/>
                </a:lnTo>
                <a:lnTo>
                  <a:pt x="0" y="146"/>
                </a:lnTo>
                <a:lnTo>
                  <a:pt x="2" y="131"/>
                </a:lnTo>
                <a:lnTo>
                  <a:pt x="23" y="102"/>
                </a:lnTo>
                <a:lnTo>
                  <a:pt x="61" y="77"/>
                </a:lnTo>
                <a:lnTo>
                  <a:pt x="118" y="54"/>
                </a:lnTo>
                <a:lnTo>
                  <a:pt x="226" y="25"/>
                </a:lnTo>
                <a:lnTo>
                  <a:pt x="411" y="2"/>
                </a:lnTo>
                <a:lnTo>
                  <a:pt x="516" y="0"/>
                </a:lnTo>
                <a:lnTo>
                  <a:pt x="621" y="2"/>
                </a:lnTo>
                <a:lnTo>
                  <a:pt x="806" y="25"/>
                </a:lnTo>
                <a:lnTo>
                  <a:pt x="914" y="54"/>
                </a:lnTo>
                <a:lnTo>
                  <a:pt x="970" y="77"/>
                </a:lnTo>
                <a:lnTo>
                  <a:pt x="1009" y="102"/>
                </a:lnTo>
                <a:lnTo>
                  <a:pt x="1029" y="131"/>
                </a:lnTo>
                <a:lnTo>
                  <a:pt x="1032" y="146"/>
                </a:lnTo>
                <a:close/>
              </a:path>
            </a:pathLst>
          </a:custGeom>
          <a:solidFill>
            <a:srgbClr val="F6921E"/>
          </a:solidFill>
          <a:ln>
            <a:noFill/>
          </a:ln>
        </p:spPr>
        <p:txBody>
          <a:bodyPr vert="horz" wrap="square" lIns="98755" tIns="49378" rIns="98755" bIns="49378" numCol="1" anchor="t" anchorCtr="0" compatLnSpc="1">
            <a:prstTxWarp prst="textNoShape">
              <a:avLst/>
            </a:prstTxWarp>
          </a:bodyPr>
          <a:lstStyle/>
          <a:p>
            <a:pPr defTabSz="493776"/>
            <a:endParaRPr lang="en-US" sz="1944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Freeform 266">
            <a:extLst>
              <a:ext uri="{FF2B5EF4-FFF2-40B4-BE49-F238E27FC236}">
                <a16:creationId xmlns:a16="http://schemas.microsoft.com/office/drawing/2014/main" id="{7076A852-F6C8-49B5-9245-BB1F91707448}"/>
              </a:ext>
            </a:extLst>
          </p:cNvPr>
          <p:cNvSpPr>
            <a:spLocks/>
          </p:cNvSpPr>
          <p:nvPr/>
        </p:nvSpPr>
        <p:spPr bwMode="auto">
          <a:xfrm>
            <a:off x="3486613" y="3303879"/>
            <a:ext cx="710455" cy="235582"/>
          </a:xfrm>
          <a:custGeom>
            <a:avLst/>
            <a:gdLst>
              <a:gd name="T0" fmla="*/ 1148 w 1148"/>
              <a:gd name="T1" fmla="*/ 190 h 381"/>
              <a:gd name="T2" fmla="*/ 1146 w 1148"/>
              <a:gd name="T3" fmla="*/ 210 h 381"/>
              <a:gd name="T4" fmla="*/ 1123 w 1148"/>
              <a:gd name="T5" fmla="*/ 247 h 381"/>
              <a:gd name="T6" fmla="*/ 1078 w 1148"/>
              <a:gd name="T7" fmla="*/ 282 h 381"/>
              <a:gd name="T8" fmla="*/ 1017 w 1148"/>
              <a:gd name="T9" fmla="*/ 312 h 381"/>
              <a:gd name="T10" fmla="*/ 939 w 1148"/>
              <a:gd name="T11" fmla="*/ 338 h 381"/>
              <a:gd name="T12" fmla="*/ 848 w 1148"/>
              <a:gd name="T13" fmla="*/ 358 h 381"/>
              <a:gd name="T14" fmla="*/ 745 w 1148"/>
              <a:gd name="T15" fmla="*/ 373 h 381"/>
              <a:gd name="T16" fmla="*/ 632 w 1148"/>
              <a:gd name="T17" fmla="*/ 380 h 381"/>
              <a:gd name="T18" fmla="*/ 573 w 1148"/>
              <a:gd name="T19" fmla="*/ 381 h 381"/>
              <a:gd name="T20" fmla="*/ 516 w 1148"/>
              <a:gd name="T21" fmla="*/ 380 h 381"/>
              <a:gd name="T22" fmla="*/ 403 w 1148"/>
              <a:gd name="T23" fmla="*/ 373 h 381"/>
              <a:gd name="T24" fmla="*/ 300 w 1148"/>
              <a:gd name="T25" fmla="*/ 358 h 381"/>
              <a:gd name="T26" fmla="*/ 209 w 1148"/>
              <a:gd name="T27" fmla="*/ 338 h 381"/>
              <a:gd name="T28" fmla="*/ 131 w 1148"/>
              <a:gd name="T29" fmla="*/ 312 h 381"/>
              <a:gd name="T30" fmla="*/ 69 w 1148"/>
              <a:gd name="T31" fmla="*/ 282 h 381"/>
              <a:gd name="T32" fmla="*/ 25 w 1148"/>
              <a:gd name="T33" fmla="*/ 247 h 381"/>
              <a:gd name="T34" fmla="*/ 2 w 1148"/>
              <a:gd name="T35" fmla="*/ 210 h 381"/>
              <a:gd name="T36" fmla="*/ 0 w 1148"/>
              <a:gd name="T37" fmla="*/ 190 h 381"/>
              <a:gd name="T38" fmla="*/ 2 w 1148"/>
              <a:gd name="T39" fmla="*/ 171 h 381"/>
              <a:gd name="T40" fmla="*/ 25 w 1148"/>
              <a:gd name="T41" fmla="*/ 134 h 381"/>
              <a:gd name="T42" fmla="*/ 69 w 1148"/>
              <a:gd name="T43" fmla="*/ 99 h 381"/>
              <a:gd name="T44" fmla="*/ 131 w 1148"/>
              <a:gd name="T45" fmla="*/ 69 h 381"/>
              <a:gd name="T46" fmla="*/ 209 w 1148"/>
              <a:gd name="T47" fmla="*/ 43 h 381"/>
              <a:gd name="T48" fmla="*/ 300 w 1148"/>
              <a:gd name="T49" fmla="*/ 23 h 381"/>
              <a:gd name="T50" fmla="*/ 403 w 1148"/>
              <a:gd name="T51" fmla="*/ 9 h 381"/>
              <a:gd name="T52" fmla="*/ 516 w 1148"/>
              <a:gd name="T53" fmla="*/ 1 h 381"/>
              <a:gd name="T54" fmla="*/ 573 w 1148"/>
              <a:gd name="T55" fmla="*/ 0 h 381"/>
              <a:gd name="T56" fmla="*/ 632 w 1148"/>
              <a:gd name="T57" fmla="*/ 1 h 381"/>
              <a:gd name="T58" fmla="*/ 745 w 1148"/>
              <a:gd name="T59" fmla="*/ 9 h 381"/>
              <a:gd name="T60" fmla="*/ 848 w 1148"/>
              <a:gd name="T61" fmla="*/ 23 h 381"/>
              <a:gd name="T62" fmla="*/ 939 w 1148"/>
              <a:gd name="T63" fmla="*/ 43 h 381"/>
              <a:gd name="T64" fmla="*/ 1017 w 1148"/>
              <a:gd name="T65" fmla="*/ 69 h 381"/>
              <a:gd name="T66" fmla="*/ 1078 w 1148"/>
              <a:gd name="T67" fmla="*/ 99 h 381"/>
              <a:gd name="T68" fmla="*/ 1123 w 1148"/>
              <a:gd name="T69" fmla="*/ 134 h 381"/>
              <a:gd name="T70" fmla="*/ 1146 w 1148"/>
              <a:gd name="T71" fmla="*/ 171 h 381"/>
              <a:gd name="T72" fmla="*/ 1148 w 1148"/>
              <a:gd name="T73" fmla="*/ 190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48" h="381">
                <a:moveTo>
                  <a:pt x="1148" y="190"/>
                </a:moveTo>
                <a:lnTo>
                  <a:pt x="1146" y="210"/>
                </a:lnTo>
                <a:lnTo>
                  <a:pt x="1123" y="247"/>
                </a:lnTo>
                <a:lnTo>
                  <a:pt x="1078" y="282"/>
                </a:lnTo>
                <a:lnTo>
                  <a:pt x="1017" y="312"/>
                </a:lnTo>
                <a:lnTo>
                  <a:pt x="939" y="338"/>
                </a:lnTo>
                <a:lnTo>
                  <a:pt x="848" y="358"/>
                </a:lnTo>
                <a:lnTo>
                  <a:pt x="745" y="373"/>
                </a:lnTo>
                <a:lnTo>
                  <a:pt x="632" y="380"/>
                </a:lnTo>
                <a:lnTo>
                  <a:pt x="573" y="381"/>
                </a:lnTo>
                <a:lnTo>
                  <a:pt x="516" y="380"/>
                </a:lnTo>
                <a:lnTo>
                  <a:pt x="403" y="373"/>
                </a:lnTo>
                <a:lnTo>
                  <a:pt x="300" y="358"/>
                </a:lnTo>
                <a:lnTo>
                  <a:pt x="209" y="338"/>
                </a:lnTo>
                <a:lnTo>
                  <a:pt x="131" y="312"/>
                </a:lnTo>
                <a:lnTo>
                  <a:pt x="69" y="282"/>
                </a:lnTo>
                <a:lnTo>
                  <a:pt x="25" y="247"/>
                </a:lnTo>
                <a:lnTo>
                  <a:pt x="2" y="210"/>
                </a:lnTo>
                <a:lnTo>
                  <a:pt x="0" y="190"/>
                </a:lnTo>
                <a:lnTo>
                  <a:pt x="2" y="171"/>
                </a:lnTo>
                <a:lnTo>
                  <a:pt x="25" y="134"/>
                </a:lnTo>
                <a:lnTo>
                  <a:pt x="69" y="99"/>
                </a:lnTo>
                <a:lnTo>
                  <a:pt x="131" y="69"/>
                </a:lnTo>
                <a:lnTo>
                  <a:pt x="209" y="43"/>
                </a:lnTo>
                <a:lnTo>
                  <a:pt x="300" y="23"/>
                </a:lnTo>
                <a:lnTo>
                  <a:pt x="403" y="9"/>
                </a:lnTo>
                <a:lnTo>
                  <a:pt x="516" y="1"/>
                </a:lnTo>
                <a:lnTo>
                  <a:pt x="573" y="0"/>
                </a:lnTo>
                <a:lnTo>
                  <a:pt x="632" y="1"/>
                </a:lnTo>
                <a:lnTo>
                  <a:pt x="745" y="9"/>
                </a:lnTo>
                <a:lnTo>
                  <a:pt x="848" y="23"/>
                </a:lnTo>
                <a:lnTo>
                  <a:pt x="939" y="43"/>
                </a:lnTo>
                <a:lnTo>
                  <a:pt x="1017" y="69"/>
                </a:lnTo>
                <a:lnTo>
                  <a:pt x="1078" y="99"/>
                </a:lnTo>
                <a:lnTo>
                  <a:pt x="1123" y="134"/>
                </a:lnTo>
                <a:lnTo>
                  <a:pt x="1146" y="171"/>
                </a:lnTo>
                <a:lnTo>
                  <a:pt x="1148" y="19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8755" tIns="49378" rIns="98755" bIns="49378" numCol="1" anchor="t" anchorCtr="0" compatLnSpc="1">
            <a:prstTxWarp prst="textNoShape">
              <a:avLst/>
            </a:prstTxWarp>
          </a:bodyPr>
          <a:lstStyle/>
          <a:p>
            <a:pPr defTabSz="493776"/>
            <a:endParaRPr lang="en-US" sz="1944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Freeform 267">
            <a:extLst>
              <a:ext uri="{FF2B5EF4-FFF2-40B4-BE49-F238E27FC236}">
                <a16:creationId xmlns:a16="http://schemas.microsoft.com/office/drawing/2014/main" id="{DEA58A09-9029-4CD6-AB24-E884610EC5CA}"/>
              </a:ext>
            </a:extLst>
          </p:cNvPr>
          <p:cNvSpPr>
            <a:spLocks/>
          </p:cNvSpPr>
          <p:nvPr/>
        </p:nvSpPr>
        <p:spPr bwMode="auto">
          <a:xfrm>
            <a:off x="3588637" y="3350253"/>
            <a:ext cx="506407" cy="142834"/>
          </a:xfrm>
          <a:custGeom>
            <a:avLst/>
            <a:gdLst>
              <a:gd name="T0" fmla="*/ 819 w 819"/>
              <a:gd name="T1" fmla="*/ 115 h 231"/>
              <a:gd name="T2" fmla="*/ 818 w 819"/>
              <a:gd name="T3" fmla="*/ 128 h 231"/>
              <a:gd name="T4" fmla="*/ 802 w 819"/>
              <a:gd name="T5" fmla="*/ 149 h 231"/>
              <a:gd name="T6" fmla="*/ 771 w 819"/>
              <a:gd name="T7" fmla="*/ 171 h 231"/>
              <a:gd name="T8" fmla="*/ 726 w 819"/>
              <a:gd name="T9" fmla="*/ 190 h 231"/>
              <a:gd name="T10" fmla="*/ 641 w 819"/>
              <a:gd name="T11" fmla="*/ 213 h 231"/>
              <a:gd name="T12" fmla="*/ 493 w 819"/>
              <a:gd name="T13" fmla="*/ 230 h 231"/>
              <a:gd name="T14" fmla="*/ 409 w 819"/>
              <a:gd name="T15" fmla="*/ 231 h 231"/>
              <a:gd name="T16" fmla="*/ 326 w 819"/>
              <a:gd name="T17" fmla="*/ 230 h 231"/>
              <a:gd name="T18" fmla="*/ 179 w 819"/>
              <a:gd name="T19" fmla="*/ 213 h 231"/>
              <a:gd name="T20" fmla="*/ 94 w 819"/>
              <a:gd name="T21" fmla="*/ 190 h 231"/>
              <a:gd name="T22" fmla="*/ 49 w 819"/>
              <a:gd name="T23" fmla="*/ 171 h 231"/>
              <a:gd name="T24" fmla="*/ 18 w 819"/>
              <a:gd name="T25" fmla="*/ 149 h 231"/>
              <a:gd name="T26" fmla="*/ 2 w 819"/>
              <a:gd name="T27" fmla="*/ 128 h 231"/>
              <a:gd name="T28" fmla="*/ 0 w 819"/>
              <a:gd name="T29" fmla="*/ 115 h 231"/>
              <a:gd name="T30" fmla="*/ 2 w 819"/>
              <a:gd name="T31" fmla="*/ 103 h 231"/>
              <a:gd name="T32" fmla="*/ 18 w 819"/>
              <a:gd name="T33" fmla="*/ 80 h 231"/>
              <a:gd name="T34" fmla="*/ 49 w 819"/>
              <a:gd name="T35" fmla="*/ 60 h 231"/>
              <a:gd name="T36" fmla="*/ 94 w 819"/>
              <a:gd name="T37" fmla="*/ 41 h 231"/>
              <a:gd name="T38" fmla="*/ 179 w 819"/>
              <a:gd name="T39" fmla="*/ 18 h 231"/>
              <a:gd name="T40" fmla="*/ 326 w 819"/>
              <a:gd name="T41" fmla="*/ 1 h 231"/>
              <a:gd name="T42" fmla="*/ 409 w 819"/>
              <a:gd name="T43" fmla="*/ 0 h 231"/>
              <a:gd name="T44" fmla="*/ 493 w 819"/>
              <a:gd name="T45" fmla="*/ 1 h 231"/>
              <a:gd name="T46" fmla="*/ 641 w 819"/>
              <a:gd name="T47" fmla="*/ 18 h 231"/>
              <a:gd name="T48" fmla="*/ 726 w 819"/>
              <a:gd name="T49" fmla="*/ 41 h 231"/>
              <a:gd name="T50" fmla="*/ 771 w 819"/>
              <a:gd name="T51" fmla="*/ 60 h 231"/>
              <a:gd name="T52" fmla="*/ 802 w 819"/>
              <a:gd name="T53" fmla="*/ 80 h 231"/>
              <a:gd name="T54" fmla="*/ 818 w 819"/>
              <a:gd name="T55" fmla="*/ 103 h 231"/>
              <a:gd name="T56" fmla="*/ 819 w 819"/>
              <a:gd name="T57" fmla="*/ 115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19" h="231">
                <a:moveTo>
                  <a:pt x="819" y="115"/>
                </a:moveTo>
                <a:lnTo>
                  <a:pt x="818" y="128"/>
                </a:lnTo>
                <a:lnTo>
                  <a:pt x="802" y="149"/>
                </a:lnTo>
                <a:lnTo>
                  <a:pt x="771" y="171"/>
                </a:lnTo>
                <a:lnTo>
                  <a:pt x="726" y="190"/>
                </a:lnTo>
                <a:lnTo>
                  <a:pt x="641" y="213"/>
                </a:lnTo>
                <a:lnTo>
                  <a:pt x="493" y="230"/>
                </a:lnTo>
                <a:lnTo>
                  <a:pt x="409" y="231"/>
                </a:lnTo>
                <a:lnTo>
                  <a:pt x="326" y="230"/>
                </a:lnTo>
                <a:lnTo>
                  <a:pt x="179" y="213"/>
                </a:lnTo>
                <a:lnTo>
                  <a:pt x="94" y="190"/>
                </a:lnTo>
                <a:lnTo>
                  <a:pt x="49" y="171"/>
                </a:lnTo>
                <a:lnTo>
                  <a:pt x="18" y="149"/>
                </a:lnTo>
                <a:lnTo>
                  <a:pt x="2" y="128"/>
                </a:lnTo>
                <a:lnTo>
                  <a:pt x="0" y="115"/>
                </a:lnTo>
                <a:lnTo>
                  <a:pt x="2" y="103"/>
                </a:lnTo>
                <a:lnTo>
                  <a:pt x="18" y="80"/>
                </a:lnTo>
                <a:lnTo>
                  <a:pt x="49" y="60"/>
                </a:lnTo>
                <a:lnTo>
                  <a:pt x="94" y="41"/>
                </a:lnTo>
                <a:lnTo>
                  <a:pt x="179" y="18"/>
                </a:lnTo>
                <a:lnTo>
                  <a:pt x="326" y="1"/>
                </a:lnTo>
                <a:lnTo>
                  <a:pt x="409" y="0"/>
                </a:lnTo>
                <a:lnTo>
                  <a:pt x="493" y="1"/>
                </a:lnTo>
                <a:lnTo>
                  <a:pt x="641" y="18"/>
                </a:lnTo>
                <a:lnTo>
                  <a:pt x="726" y="41"/>
                </a:lnTo>
                <a:lnTo>
                  <a:pt x="771" y="60"/>
                </a:lnTo>
                <a:lnTo>
                  <a:pt x="802" y="80"/>
                </a:lnTo>
                <a:lnTo>
                  <a:pt x="818" y="103"/>
                </a:lnTo>
                <a:lnTo>
                  <a:pt x="819" y="115"/>
                </a:lnTo>
                <a:close/>
              </a:path>
            </a:pathLst>
          </a:custGeom>
          <a:solidFill>
            <a:srgbClr val="8CC14F"/>
          </a:solidFill>
          <a:ln>
            <a:noFill/>
          </a:ln>
        </p:spPr>
        <p:txBody>
          <a:bodyPr vert="horz" wrap="square" lIns="98755" tIns="49378" rIns="98755" bIns="49378" numCol="1" anchor="t" anchorCtr="0" compatLnSpc="1">
            <a:prstTxWarp prst="textNoShape">
              <a:avLst/>
            </a:prstTxWarp>
          </a:bodyPr>
          <a:lstStyle/>
          <a:p>
            <a:pPr defTabSz="493776"/>
            <a:endParaRPr lang="en-US" sz="1944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9" name="Connector: Elbow 134">
            <a:extLst>
              <a:ext uri="{FF2B5EF4-FFF2-40B4-BE49-F238E27FC236}">
                <a16:creationId xmlns:a16="http://schemas.microsoft.com/office/drawing/2014/main" id="{F5179B68-4E0E-4FC7-BB42-43C4AB1C72EB}"/>
              </a:ext>
            </a:extLst>
          </p:cNvPr>
          <p:cNvCxnSpPr>
            <a:cxnSpLocks/>
            <a:endCxn id="30" idx="1"/>
          </p:cNvCxnSpPr>
          <p:nvPr/>
        </p:nvCxnSpPr>
        <p:spPr>
          <a:xfrm rot="5400000" flipH="1" flipV="1">
            <a:off x="6202253" y="3945809"/>
            <a:ext cx="1606907" cy="651521"/>
          </a:xfrm>
          <a:prstGeom prst="bentConnector2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0F3F9928-CACB-4F53-9550-4A0DC1B6A969}"/>
              </a:ext>
            </a:extLst>
          </p:cNvPr>
          <p:cNvSpPr/>
          <p:nvPr/>
        </p:nvSpPr>
        <p:spPr>
          <a:xfrm>
            <a:off x="7331468" y="3220172"/>
            <a:ext cx="49376" cy="495888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vert="horz" wrap="square" lIns="98755" tIns="49378" rIns="98755" bIns="49378" numCol="1" anchor="t" anchorCtr="0" compatLnSpc="1">
            <a:prstTxWarp prst="textNoShape">
              <a:avLst/>
            </a:prstTxWarp>
            <a:noAutofit/>
          </a:bodyPr>
          <a:lstStyle/>
          <a:p>
            <a:pPr defTabSz="493776"/>
            <a:endParaRPr lang="en-US" sz="1944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31" name="Connector: Elbow 136">
            <a:extLst>
              <a:ext uri="{FF2B5EF4-FFF2-40B4-BE49-F238E27FC236}">
                <a16:creationId xmlns:a16="http://schemas.microsoft.com/office/drawing/2014/main" id="{B9B73327-778B-4545-903B-C17FBBD198E3}"/>
              </a:ext>
            </a:extLst>
          </p:cNvPr>
          <p:cNvCxnSpPr>
            <a:cxnSpLocks/>
            <a:endCxn id="32" idx="1"/>
          </p:cNvCxnSpPr>
          <p:nvPr/>
        </p:nvCxnSpPr>
        <p:spPr>
          <a:xfrm rot="5400000" flipH="1" flipV="1">
            <a:off x="3486670" y="2339394"/>
            <a:ext cx="1431638" cy="728498"/>
          </a:xfrm>
          <a:prstGeom prst="bentConnector2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F83AE142-92A0-49D7-ADB2-E19ACADB678B}"/>
              </a:ext>
            </a:extLst>
          </p:cNvPr>
          <p:cNvSpPr/>
          <p:nvPr/>
        </p:nvSpPr>
        <p:spPr>
          <a:xfrm>
            <a:off x="4566739" y="1739880"/>
            <a:ext cx="49376" cy="495888"/>
          </a:xfrm>
          <a:prstGeom prst="rect">
            <a:avLst/>
          </a:prstGeom>
          <a:solidFill>
            <a:srgbClr val="8CC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93776"/>
            <a:endParaRPr lang="en-US" sz="1944">
              <a:solidFill>
                <a:srgbClr val="FFFFFF"/>
              </a:solidFill>
              <a:latin typeface="Arial"/>
            </a:endParaRPr>
          </a:p>
        </p:txBody>
      </p:sp>
      <p:cxnSp>
        <p:nvCxnSpPr>
          <p:cNvPr id="33" name="Connector: Elbow 140">
            <a:extLst>
              <a:ext uri="{FF2B5EF4-FFF2-40B4-BE49-F238E27FC236}">
                <a16:creationId xmlns:a16="http://schemas.microsoft.com/office/drawing/2014/main" id="{650103A0-7F68-45B7-97AA-90FA740AE5EF}"/>
              </a:ext>
            </a:extLst>
          </p:cNvPr>
          <p:cNvCxnSpPr>
            <a:cxnSpLocks/>
            <a:endCxn id="36" idx="3"/>
          </p:cNvCxnSpPr>
          <p:nvPr/>
        </p:nvCxnSpPr>
        <p:spPr>
          <a:xfrm rot="5400000">
            <a:off x="4362747" y="3564161"/>
            <a:ext cx="307894" cy="1646071"/>
          </a:xfrm>
          <a:prstGeom prst="bentConnector2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CD08E18D-B689-4F92-B988-26788C2C96C6}"/>
              </a:ext>
            </a:extLst>
          </p:cNvPr>
          <p:cNvSpPr/>
          <p:nvPr/>
        </p:nvSpPr>
        <p:spPr>
          <a:xfrm>
            <a:off x="3644283" y="4293199"/>
            <a:ext cx="49376" cy="495888"/>
          </a:xfrm>
          <a:prstGeom prst="rect">
            <a:avLst/>
          </a:prstGeom>
          <a:solidFill>
            <a:srgbClr val="F6921E"/>
          </a:solidFill>
          <a:ln>
            <a:noFill/>
          </a:ln>
        </p:spPr>
        <p:txBody>
          <a:bodyPr vert="horz" wrap="square" lIns="98755" tIns="49378" rIns="98755" bIns="49378" numCol="1" anchor="t" anchorCtr="0" compatLnSpc="1">
            <a:prstTxWarp prst="textNoShape">
              <a:avLst/>
            </a:prstTxWarp>
          </a:bodyPr>
          <a:lstStyle/>
          <a:p>
            <a:pPr defTabSz="493776"/>
            <a:endParaRPr lang="en-US" sz="1944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321116" y="3120229"/>
            <a:ext cx="2916898" cy="660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93776">
              <a:lnSpc>
                <a:spcPct val="90000"/>
              </a:lnSpc>
            </a:pPr>
            <a:r>
              <a:rPr lang="en-US" sz="2592" b="1" dirty="0">
                <a:solidFill>
                  <a:srgbClr val="FF6600"/>
                </a:solidFill>
                <a:latin typeface="Tahoma"/>
                <a:cs typeface="Tahoma"/>
              </a:rPr>
              <a:t>57,000+</a:t>
            </a:r>
          </a:p>
          <a:p>
            <a:pPr defTabSz="493776">
              <a:lnSpc>
                <a:spcPct val="90000"/>
              </a:lnSpc>
            </a:pPr>
            <a:r>
              <a:rPr lang="en-US" sz="1512" kern="0" dirty="0">
                <a:solidFill>
                  <a:srgbClr val="999999"/>
                </a:solidFill>
                <a:latin typeface="Tahoma"/>
                <a:ea typeface="Karla"/>
                <a:cs typeface="Tahoma"/>
              </a:rPr>
              <a:t>Graduates to date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536119" y="4201194"/>
            <a:ext cx="2139696" cy="660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93776">
              <a:lnSpc>
                <a:spcPct val="90000"/>
              </a:lnSpc>
            </a:pPr>
            <a:r>
              <a:rPr lang="en-US" sz="2592" b="1" dirty="0">
                <a:solidFill>
                  <a:srgbClr val="FD971F"/>
                </a:solidFill>
                <a:latin typeface="Tahoma"/>
                <a:cs typeface="Tahoma"/>
              </a:rPr>
              <a:t>90%</a:t>
            </a:r>
          </a:p>
          <a:p>
            <a:pPr algn="r" defTabSz="493776">
              <a:lnSpc>
                <a:spcPct val="90000"/>
              </a:lnSpc>
            </a:pPr>
            <a:r>
              <a:rPr lang="en-US" sz="1512" kern="0" dirty="0">
                <a:solidFill>
                  <a:srgbClr val="999999"/>
                </a:solidFill>
                <a:latin typeface="Tahoma"/>
                <a:ea typeface="Karla"/>
                <a:cs typeface="Tahoma"/>
              </a:rPr>
              <a:t>Matriculation pass rate</a:t>
            </a:r>
          </a:p>
        </p:txBody>
      </p:sp>
      <p:pic>
        <p:nvPicPr>
          <p:cNvPr id="41" name="Picture 40" descr="diploma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67452" y="3986123"/>
            <a:ext cx="802145" cy="80214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009065" y="6172200"/>
            <a:ext cx="389850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48640"/>
            <a:r>
              <a:rPr lang="en-US" sz="1440" dirty="0">
                <a:solidFill>
                  <a:srgbClr val="FFFFFF"/>
                </a:solidFill>
                <a:latin typeface="Arial"/>
              </a:rPr>
              <a:t>12</a:t>
            </a:r>
          </a:p>
        </p:txBody>
      </p:sp>
      <p:pic>
        <p:nvPicPr>
          <p:cNvPr id="34" name="Picture 33" descr="backpack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6296" y="1517241"/>
            <a:ext cx="794279" cy="794279"/>
          </a:xfrm>
          <a:prstGeom prst="rect">
            <a:avLst/>
          </a:prstGeom>
        </p:spPr>
      </p:pic>
      <p:sp>
        <p:nvSpPr>
          <p:cNvPr id="35" name="TextBox 39"/>
          <p:cNvSpPr txBox="1"/>
          <p:nvPr/>
        </p:nvSpPr>
        <p:spPr>
          <a:xfrm>
            <a:off x="4566738" y="1662215"/>
            <a:ext cx="2113208" cy="660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11480">
              <a:lnSpc>
                <a:spcPct val="90000"/>
              </a:lnSpc>
            </a:pPr>
            <a:r>
              <a:rPr lang="en-US" sz="2590" b="1" dirty="0">
                <a:solidFill>
                  <a:srgbClr val="8CC14F"/>
                </a:solidFill>
                <a:latin typeface="Tahoma"/>
                <a:cs typeface="Tahoma"/>
              </a:rPr>
              <a:t>30%</a:t>
            </a:r>
          </a:p>
          <a:p>
            <a:pPr defTabSz="411480">
              <a:lnSpc>
                <a:spcPct val="90000"/>
              </a:lnSpc>
            </a:pPr>
            <a:r>
              <a:rPr lang="en-US" sz="1510" kern="0" dirty="0">
                <a:solidFill>
                  <a:srgbClr val="999999"/>
                </a:solidFill>
                <a:latin typeface="Tahoma"/>
                <a:ea typeface="Karla"/>
                <a:cs typeface="Tahoma"/>
              </a:rPr>
              <a:t>Students scored A/A+</a:t>
            </a:r>
          </a:p>
        </p:txBody>
      </p:sp>
      <p:pic>
        <p:nvPicPr>
          <p:cNvPr id="43" name="Picture 42" descr="success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925" y="3002820"/>
            <a:ext cx="714237" cy="714237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10058400" y="151675"/>
            <a:ext cx="1950800" cy="703897"/>
            <a:chOff x="122481" y="556673"/>
            <a:chExt cx="3925196" cy="1437492"/>
          </a:xfrm>
        </p:grpSpPr>
        <p:sp>
          <p:nvSpPr>
            <p:cNvPr id="45" name="Rectangle 44"/>
            <p:cNvSpPr/>
            <p:nvPr/>
          </p:nvSpPr>
          <p:spPr>
            <a:xfrm>
              <a:off x="122481" y="595554"/>
              <a:ext cx="3925196" cy="1381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2564" y="556673"/>
              <a:ext cx="3789233" cy="143749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47" name="Title 3"/>
          <p:cNvSpPr txBox="1">
            <a:spLocks/>
          </p:cNvSpPr>
          <p:nvPr/>
        </p:nvSpPr>
        <p:spPr>
          <a:xfrm>
            <a:off x="609600" y="274320"/>
            <a:ext cx="10972800" cy="1143000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kern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Alumni Impact</a:t>
            </a:r>
            <a:endParaRPr lang="en-US" sz="2400" b="1" i="1" kern="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295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1250423" y="1971100"/>
            <a:ext cx="2614039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kern="0" dirty="0" err="1">
                <a:solidFill>
                  <a:srgbClr val="FF66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Aagahi</a:t>
            </a:r>
            <a:r>
              <a:rPr lang="en-US" sz="1400" b="1" kern="0" dirty="0">
                <a:solidFill>
                  <a:srgbClr val="FF66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400" kern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Literacy for community women and girls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526033" y="2815332"/>
            <a:ext cx="1274047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400" b="1" kern="0" dirty="0">
                <a:solidFill>
                  <a:srgbClr val="8CC14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174,000+</a:t>
            </a:r>
          </a:p>
          <a:p>
            <a:pPr algn="ctr">
              <a:lnSpc>
                <a:spcPct val="110000"/>
              </a:lnSpc>
            </a:pPr>
            <a:r>
              <a:rPr lang="en-US" sz="1400" kern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Learners 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976697" y="2048930"/>
            <a:ext cx="2741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kern="0" dirty="0">
                <a:solidFill>
                  <a:srgbClr val="FF66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Vocational Training</a:t>
            </a:r>
          </a:p>
          <a:p>
            <a:pPr>
              <a:lnSpc>
                <a:spcPct val="120000"/>
              </a:lnSpc>
            </a:pPr>
            <a:r>
              <a:rPr lang="en-US" sz="1400" kern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Training community women and girls in tailoring and embroidery</a:t>
            </a:r>
          </a:p>
          <a:p>
            <a:pPr>
              <a:lnSpc>
                <a:spcPct val="120000"/>
              </a:lnSpc>
            </a:pPr>
            <a:endParaRPr lang="en-US" sz="1400" kern="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183552" y="2906748"/>
            <a:ext cx="1180717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400" b="1" kern="0" dirty="0">
                <a:solidFill>
                  <a:srgbClr val="8CC14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3,200</a:t>
            </a:r>
          </a:p>
          <a:p>
            <a:pPr algn="ctr">
              <a:lnSpc>
                <a:spcPct val="110000"/>
              </a:lnSpc>
            </a:pPr>
            <a:r>
              <a:rPr lang="en-US" sz="1400" kern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Trainees</a:t>
            </a:r>
            <a:r>
              <a:rPr lang="en-US" sz="1400" kern="0" dirty="0">
                <a:solidFill>
                  <a:srgbClr val="99999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877414" y="2921709"/>
            <a:ext cx="1480163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400" b="1" kern="0" dirty="0">
                <a:solidFill>
                  <a:srgbClr val="8CC14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19</a:t>
            </a:r>
          </a:p>
          <a:p>
            <a:pPr algn="ctr">
              <a:lnSpc>
                <a:spcPct val="110000"/>
              </a:lnSpc>
            </a:pPr>
            <a:r>
              <a:rPr lang="en-US" sz="1400" kern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Centers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106437" y="2014940"/>
            <a:ext cx="2448022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kern="0" dirty="0" err="1">
                <a:solidFill>
                  <a:srgbClr val="FF66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Aab</a:t>
            </a:r>
            <a:r>
              <a:rPr lang="en-US" b="1" kern="0" dirty="0">
                <a:solidFill>
                  <a:srgbClr val="FF66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-e-</a:t>
            </a:r>
            <a:r>
              <a:rPr lang="en-US" b="1" kern="0" dirty="0" err="1">
                <a:solidFill>
                  <a:srgbClr val="FF66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Rehmat</a:t>
            </a:r>
            <a:endParaRPr lang="en-US" b="1" kern="0" dirty="0">
              <a:solidFill>
                <a:srgbClr val="FF66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>
              <a:lnSpc>
                <a:spcPct val="120000"/>
              </a:lnSpc>
            </a:pPr>
            <a:r>
              <a:rPr lang="en-US" sz="1400" kern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Providing filtered drinking water for communities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755411" y="2877240"/>
            <a:ext cx="2090744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400" b="1" kern="0" dirty="0">
                <a:solidFill>
                  <a:srgbClr val="8CC14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48,000</a:t>
            </a:r>
          </a:p>
          <a:p>
            <a:pPr algn="ctr">
              <a:lnSpc>
                <a:spcPct val="110000"/>
              </a:lnSpc>
            </a:pPr>
            <a:r>
              <a:rPr lang="en-US" sz="1400" kern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Daily Beneficiaries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8464890" y="2877240"/>
            <a:ext cx="1596624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400" b="1" kern="0" dirty="0">
                <a:solidFill>
                  <a:srgbClr val="8CC14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36 </a:t>
            </a:r>
          </a:p>
          <a:p>
            <a:pPr algn="ctr">
              <a:lnSpc>
                <a:spcPct val="110000"/>
              </a:lnSpc>
            </a:pPr>
            <a:r>
              <a:rPr lang="en-US" sz="1400" kern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Filtration plants</a:t>
            </a:r>
          </a:p>
        </p:txBody>
      </p:sp>
      <p:pic>
        <p:nvPicPr>
          <p:cNvPr id="15" name="Picture 14" descr="edi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2906" y="1552959"/>
            <a:ext cx="789871" cy="789871"/>
          </a:xfrm>
          <a:prstGeom prst="rect">
            <a:avLst/>
          </a:prstGeom>
        </p:spPr>
      </p:pic>
      <p:pic>
        <p:nvPicPr>
          <p:cNvPr id="17" name="Picture 16" descr="sewing-machine-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7089" y="1375187"/>
            <a:ext cx="747456" cy="747456"/>
          </a:xfrm>
          <a:prstGeom prst="rect">
            <a:avLst/>
          </a:prstGeom>
        </p:spPr>
      </p:pic>
      <p:pic>
        <p:nvPicPr>
          <p:cNvPr id="18" name="Picture 17" descr="water-filter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431" y="1463701"/>
            <a:ext cx="917389" cy="917389"/>
          </a:xfrm>
          <a:prstGeom prst="rect">
            <a:avLst/>
          </a:prstGeom>
        </p:spPr>
      </p:pic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93203EF6-B8F0-4C62-966C-1E98CE8C0F8D}"/>
              </a:ext>
            </a:extLst>
          </p:cNvPr>
          <p:cNvCxnSpPr>
            <a:cxnSpLocks/>
          </p:cNvCxnSpPr>
          <p:nvPr/>
        </p:nvCxnSpPr>
        <p:spPr>
          <a:xfrm>
            <a:off x="5200817" y="2971031"/>
            <a:ext cx="0" cy="439679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751248" y="4633258"/>
            <a:ext cx="2614039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kern="0" dirty="0" err="1">
                <a:solidFill>
                  <a:srgbClr val="FF66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Rahbar</a:t>
            </a:r>
            <a:r>
              <a:rPr lang="en-US" sz="1400" b="1" kern="0" dirty="0">
                <a:solidFill>
                  <a:srgbClr val="FF66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1400" kern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Mentoring program for 8</a:t>
            </a:r>
            <a:r>
              <a:rPr lang="en-US" sz="1400" kern="0" baseline="30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th</a:t>
            </a:r>
            <a:r>
              <a:rPr lang="en-US" sz="1400" kern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students</a:t>
            </a:r>
          </a:p>
        </p:txBody>
      </p:sp>
      <p:pic>
        <p:nvPicPr>
          <p:cNvPr id="37" name="Picture 36" descr="high-five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519395" y="3850388"/>
            <a:ext cx="859748" cy="859748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2800080" y="5543609"/>
            <a:ext cx="1180717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400" b="1" kern="0" dirty="0">
                <a:solidFill>
                  <a:srgbClr val="8CC14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15,150+</a:t>
            </a:r>
          </a:p>
          <a:p>
            <a:pPr algn="ctr">
              <a:lnSpc>
                <a:spcPct val="110000"/>
              </a:lnSpc>
            </a:pPr>
            <a:r>
              <a:rPr lang="en-US" sz="1400" kern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Mentors</a:t>
            </a:r>
            <a:r>
              <a:rPr lang="en-US" sz="1400" kern="0" dirty="0">
                <a:solidFill>
                  <a:srgbClr val="99999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749168" y="5539114"/>
            <a:ext cx="1188720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400" b="1" kern="0" dirty="0">
                <a:solidFill>
                  <a:srgbClr val="8CC14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57,150+</a:t>
            </a:r>
          </a:p>
          <a:p>
            <a:pPr algn="ctr">
              <a:lnSpc>
                <a:spcPct val="110000"/>
              </a:lnSpc>
            </a:pPr>
            <a:r>
              <a:rPr lang="en-US" sz="1400" kern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Mentees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568731" y="4594574"/>
            <a:ext cx="2777082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b="1" kern="0" dirty="0">
                <a:solidFill>
                  <a:srgbClr val="FF66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Summer Camp</a:t>
            </a:r>
          </a:p>
          <a:p>
            <a:pPr>
              <a:lnSpc>
                <a:spcPct val="120000"/>
              </a:lnSpc>
            </a:pPr>
            <a:r>
              <a:rPr lang="en-US" sz="1400" kern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Fun-based learning for primary students (Grades 3, 4, and 5)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382700" y="5543609"/>
            <a:ext cx="1537956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400" b="1" kern="0" dirty="0">
                <a:solidFill>
                  <a:srgbClr val="8CC14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11,200+</a:t>
            </a:r>
          </a:p>
          <a:p>
            <a:pPr algn="ctr">
              <a:lnSpc>
                <a:spcPct val="110000"/>
              </a:lnSpc>
            </a:pPr>
            <a:r>
              <a:rPr lang="en-US" sz="1400" kern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Volunteers</a:t>
            </a:r>
            <a:r>
              <a:rPr lang="en-US" sz="1400" kern="0" dirty="0">
                <a:solidFill>
                  <a:srgbClr val="99999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787347" y="5539355"/>
            <a:ext cx="1188720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400" b="1" kern="0" dirty="0">
                <a:solidFill>
                  <a:srgbClr val="8CC14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77,400+</a:t>
            </a:r>
          </a:p>
          <a:p>
            <a:pPr algn="ctr">
              <a:lnSpc>
                <a:spcPct val="110000"/>
              </a:lnSpc>
            </a:pPr>
            <a:r>
              <a:rPr lang="en-US" sz="1400" kern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Students</a:t>
            </a:r>
          </a:p>
        </p:txBody>
      </p:sp>
      <p:pic>
        <p:nvPicPr>
          <p:cNvPr id="46" name="Picture 45" descr="career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100" y="3757258"/>
            <a:ext cx="923462" cy="923462"/>
          </a:xfrm>
          <a:prstGeom prst="rect">
            <a:avLst/>
          </a:prstGeom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3203EF6-B8F0-4C62-966C-1E98CE8C0F8D}"/>
              </a:ext>
            </a:extLst>
          </p:cNvPr>
          <p:cNvCxnSpPr>
            <a:cxnSpLocks/>
          </p:cNvCxnSpPr>
          <p:nvPr/>
        </p:nvCxnSpPr>
        <p:spPr>
          <a:xfrm>
            <a:off x="3883888" y="5513335"/>
            <a:ext cx="0" cy="565138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3203EF6-B8F0-4C62-966C-1E98CE8C0F8D}"/>
              </a:ext>
            </a:extLst>
          </p:cNvPr>
          <p:cNvCxnSpPr>
            <a:cxnSpLocks/>
          </p:cNvCxnSpPr>
          <p:nvPr/>
        </p:nvCxnSpPr>
        <p:spPr>
          <a:xfrm>
            <a:off x="6786478" y="5543609"/>
            <a:ext cx="0" cy="566309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0058400" y="151675"/>
            <a:ext cx="1950800" cy="703897"/>
            <a:chOff x="122481" y="556673"/>
            <a:chExt cx="3925196" cy="1437492"/>
          </a:xfrm>
        </p:grpSpPr>
        <p:sp>
          <p:nvSpPr>
            <p:cNvPr id="28" name="Rectangle 27"/>
            <p:cNvSpPr/>
            <p:nvPr/>
          </p:nvSpPr>
          <p:spPr>
            <a:xfrm>
              <a:off x="122481" y="595554"/>
              <a:ext cx="3925196" cy="1381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02564" y="556673"/>
              <a:ext cx="3789233" cy="143749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0" name="Title 3"/>
          <p:cNvSpPr txBox="1">
            <a:spLocks/>
          </p:cNvSpPr>
          <p:nvPr/>
        </p:nvSpPr>
        <p:spPr>
          <a:xfrm>
            <a:off x="609600" y="274320"/>
            <a:ext cx="10972800" cy="1143000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kern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Impact Beyond Basic Schooling</a:t>
            </a:r>
            <a:endParaRPr lang="en-US" sz="2400" b="1" i="1" kern="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3203EF6-B8F0-4C62-966C-1E98CE8C0F8D}"/>
              </a:ext>
            </a:extLst>
          </p:cNvPr>
          <p:cNvCxnSpPr>
            <a:cxnSpLocks/>
          </p:cNvCxnSpPr>
          <p:nvPr/>
        </p:nvCxnSpPr>
        <p:spPr>
          <a:xfrm>
            <a:off x="8571018" y="2923621"/>
            <a:ext cx="0" cy="439679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76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058400" y="151675"/>
            <a:ext cx="1950800" cy="703897"/>
            <a:chOff x="122481" y="556673"/>
            <a:chExt cx="3925196" cy="1437492"/>
          </a:xfrm>
        </p:grpSpPr>
        <p:sp>
          <p:nvSpPr>
            <p:cNvPr id="8" name="Rectangle 7"/>
            <p:cNvSpPr/>
            <p:nvPr/>
          </p:nvSpPr>
          <p:spPr>
            <a:xfrm>
              <a:off x="122481" y="595554"/>
              <a:ext cx="3925196" cy="1381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2564" y="556673"/>
              <a:ext cx="3789233" cy="1437492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036406"/>
            <a:ext cx="10058400" cy="509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290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50668" y="1280359"/>
            <a:ext cx="9739745" cy="5195842"/>
          </a:xfrm>
        </p:spPr>
        <p:txBody>
          <a:bodyPr/>
          <a:lstStyle/>
          <a:p>
            <a:pPr marL="91440" indent="0">
              <a:buNone/>
            </a:pPr>
            <a:r>
              <a:rPr lang="en-US" sz="216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Vision: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16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Literate and well-informed communities around TCF schools.</a:t>
            </a:r>
          </a:p>
          <a:p>
            <a:pPr algn="just"/>
            <a:endParaRPr lang="en-US" sz="216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91440" indent="0" algn="just">
              <a:buNone/>
            </a:pPr>
            <a:r>
              <a:rPr lang="en-US" sz="216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Mission: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16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To enable community women and girls around TCF schools to attain literacy and numeracy skills, enabling them to make better decisions, increase their self-confidence, and bridge educational gaps. </a:t>
            </a:r>
          </a:p>
          <a:p>
            <a:pPr algn="just"/>
            <a:endParaRPr lang="en-US" sz="216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91440" indent="0" algn="just">
              <a:buNone/>
            </a:pPr>
            <a:r>
              <a:rPr lang="en-US" sz="216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Impact: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16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To date, </a:t>
            </a:r>
            <a:r>
              <a:rPr lang="en-US" sz="216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Aagahi</a:t>
            </a:r>
            <a:r>
              <a:rPr lang="en-US" sz="216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has imparted essential skills of literacy and numeracy to over 174,000 community women and girls all over Pakistan.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0058400" y="151675"/>
            <a:ext cx="1950800" cy="703897"/>
            <a:chOff x="122481" y="556673"/>
            <a:chExt cx="3925196" cy="1437492"/>
          </a:xfrm>
        </p:grpSpPr>
        <p:sp>
          <p:nvSpPr>
            <p:cNvPr id="6" name="Rectangle 5"/>
            <p:cNvSpPr/>
            <p:nvPr/>
          </p:nvSpPr>
          <p:spPr>
            <a:xfrm>
              <a:off x="122481" y="595554"/>
              <a:ext cx="3925196" cy="1381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2564" y="556673"/>
              <a:ext cx="3789233" cy="143749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1" name="Title 3"/>
          <p:cNvSpPr txBox="1">
            <a:spLocks/>
          </p:cNvSpPr>
          <p:nvPr/>
        </p:nvSpPr>
        <p:spPr>
          <a:xfrm>
            <a:off x="609600" y="274320"/>
            <a:ext cx="10972800" cy="1143000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kern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About </a:t>
            </a:r>
            <a:r>
              <a:rPr lang="en-US" sz="2400" b="1" kern="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Aagahi</a:t>
            </a:r>
            <a:endParaRPr lang="en-US" sz="2400" b="1" kern="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448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058400" y="151675"/>
            <a:ext cx="1950800" cy="703897"/>
            <a:chOff x="122481" y="556673"/>
            <a:chExt cx="3925196" cy="1437492"/>
          </a:xfrm>
        </p:grpSpPr>
        <p:sp>
          <p:nvSpPr>
            <p:cNvPr id="5" name="Rectangle 4"/>
            <p:cNvSpPr/>
            <p:nvPr/>
          </p:nvSpPr>
          <p:spPr>
            <a:xfrm>
              <a:off x="122481" y="595554"/>
              <a:ext cx="3925196" cy="1381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2564" y="556673"/>
              <a:ext cx="3789233" cy="143749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7" name="Title 3"/>
          <p:cNvSpPr txBox="1">
            <a:spLocks/>
          </p:cNvSpPr>
          <p:nvPr/>
        </p:nvSpPr>
        <p:spPr>
          <a:xfrm>
            <a:off x="609600" y="274320"/>
            <a:ext cx="10972800" cy="1143000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kern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Winning The UNESCO Confucius Prize for Literacy 2017</a:t>
            </a:r>
            <a:endParaRPr lang="en-US" sz="2400" b="1" i="1" kern="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66" y="1417320"/>
            <a:ext cx="4334933" cy="3251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559" y="1417320"/>
            <a:ext cx="4399154" cy="32512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60401" y="4736252"/>
            <a:ext cx="90526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176"/>
            <a:r>
              <a:rPr kumimoji="0" lang="en-US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TCF received the UNESCO Confucius Prize for Literacy 2017 for</a:t>
            </a:r>
            <a:r>
              <a:rPr kumimoji="0" lang="en-US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kumimoji="0" lang="en-US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Aagahi</a:t>
            </a:r>
            <a:r>
              <a:rPr kumimoji="0" lang="en-US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kumimoji="0" lang="en-US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on September </a:t>
            </a:r>
            <a:r>
              <a:rPr lang="en-US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8</a:t>
            </a:r>
            <a:r>
              <a:rPr lang="en-US" baseline="300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th</a:t>
            </a:r>
            <a:r>
              <a:rPr lang="en-US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2017</a:t>
            </a:r>
            <a:r>
              <a:rPr kumimoji="0" lang="en-US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The prize was awarded at an official ceremony at the UNESCO Headquarters in Paris on International Literacy Day. </a:t>
            </a:r>
          </a:p>
        </p:txBody>
      </p:sp>
    </p:spTree>
    <p:extLst>
      <p:ext uri="{BB962C8B-B14F-4D97-AF65-F5344CB8AC3E}">
        <p14:creationId xmlns:p14="http://schemas.microsoft.com/office/powerpoint/2010/main" val="2764497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058400" y="151675"/>
            <a:ext cx="1950800" cy="703897"/>
            <a:chOff x="122481" y="556673"/>
            <a:chExt cx="3925196" cy="1437492"/>
          </a:xfrm>
        </p:grpSpPr>
        <p:sp>
          <p:nvSpPr>
            <p:cNvPr id="5" name="Rectangle 4"/>
            <p:cNvSpPr/>
            <p:nvPr/>
          </p:nvSpPr>
          <p:spPr>
            <a:xfrm>
              <a:off x="122481" y="595554"/>
              <a:ext cx="3925196" cy="1381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2564" y="556673"/>
              <a:ext cx="3789233" cy="1437492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8374" t="13541" r="16175" b="9375"/>
          <a:stretch/>
        </p:blipFill>
        <p:spPr>
          <a:xfrm>
            <a:off x="1149194" y="866122"/>
            <a:ext cx="8909206" cy="57150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671106" y="2084401"/>
            <a:ext cx="1270001" cy="121588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4498973" y="2084401"/>
            <a:ext cx="1270001" cy="121588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326838" y="2092869"/>
            <a:ext cx="1270001" cy="121588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749228" y="2101337"/>
            <a:ext cx="1270001" cy="121588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921365" y="3455999"/>
            <a:ext cx="1270001" cy="121588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326830" y="4827598"/>
            <a:ext cx="1270001" cy="121588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itle 3"/>
          <p:cNvSpPr txBox="1">
            <a:spLocks/>
          </p:cNvSpPr>
          <p:nvPr/>
        </p:nvSpPr>
        <p:spPr>
          <a:xfrm>
            <a:off x="609600" y="274320"/>
            <a:ext cx="10972800" cy="1143000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kern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Alignment with the UN SDGs</a:t>
            </a:r>
            <a:endParaRPr lang="en-US" sz="2400" b="1" i="1" kern="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825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3" t="1" r="20115" b="5867"/>
          <a:stretch/>
        </p:blipFill>
        <p:spPr>
          <a:xfrm>
            <a:off x="5452012" y="5167432"/>
            <a:ext cx="457200" cy="780470"/>
          </a:xfrm>
          <a:prstGeom prst="rect">
            <a:avLst/>
          </a:prstGeom>
        </p:spPr>
      </p:pic>
      <p:sp>
        <p:nvSpPr>
          <p:cNvPr id="5" name="Slide Number Placeholder 6"/>
          <p:cNvSpPr txBox="1">
            <a:spLocks/>
          </p:cNvSpPr>
          <p:nvPr/>
        </p:nvSpPr>
        <p:spPr>
          <a:xfrm>
            <a:off x="10741658" y="6074464"/>
            <a:ext cx="329184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t" anchorCtr="0">
            <a:noAutofit/>
          </a:bodyPr>
          <a:lstStyle>
            <a:defPPr>
              <a:defRPr lang="en-US"/>
            </a:defPPr>
            <a:lvl1pPr marL="0" lvl="0" algn="r" defTabSz="457200" rtl="0" eaLnBrk="1" latinLnBrk="0" hangingPunct="1">
              <a:buNone/>
              <a:defRPr sz="1200" kern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457200" lvl="1" algn="r" defTabSz="457200" rtl="0" eaLnBrk="1" latinLnBrk="0" hangingPunct="1">
              <a:buNone/>
              <a:defRPr sz="1200" kern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914400" lvl="2" algn="r" defTabSz="457200" rtl="0" eaLnBrk="1" latinLnBrk="0" hangingPunct="1">
              <a:buNone/>
              <a:defRPr sz="1200" kern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371600" lvl="3" algn="r" defTabSz="457200" rtl="0" eaLnBrk="1" latinLnBrk="0" hangingPunct="1">
              <a:buNone/>
              <a:defRPr sz="1200" kern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1828800" lvl="4" algn="r" defTabSz="457200" rtl="0" eaLnBrk="1" latinLnBrk="0" hangingPunct="1">
              <a:buNone/>
              <a:defRPr sz="1200" kern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286000" lvl="5" algn="r" defTabSz="457200" rtl="0" eaLnBrk="1" latinLnBrk="0" hangingPunct="1">
              <a:buNone/>
              <a:defRPr sz="1200" kern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2743200" lvl="6" algn="r" defTabSz="457200" rtl="0" eaLnBrk="1" latinLnBrk="0" hangingPunct="1">
              <a:buNone/>
              <a:defRPr sz="1200" kern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200400" lvl="7" algn="r" defTabSz="457200" rtl="0" eaLnBrk="1" latinLnBrk="0" hangingPunct="1">
              <a:buNone/>
              <a:defRPr sz="1200" kern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3657600" lvl="8" algn="r" defTabSz="457200" rtl="0" eaLnBrk="1" latinLnBrk="0" hangingPunct="1">
              <a:buNone/>
              <a:defRPr sz="1200" kern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defTabSz="548640"/>
            <a:fld id="{63004352-A561-493C-92A2-168FA3E31A91}" type="slidenum">
              <a:rPr lang="en-US" sz="126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pPr defTabSz="548640"/>
              <a:t>5</a:t>
            </a:fld>
            <a:endParaRPr lang="en-US" sz="126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935" y="1544842"/>
            <a:ext cx="986616" cy="841963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8" name="TextBox 7"/>
          <p:cNvSpPr txBox="1"/>
          <p:nvPr/>
        </p:nvSpPr>
        <p:spPr>
          <a:xfrm>
            <a:off x="980196" y="2502272"/>
            <a:ext cx="1423514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48640"/>
            <a:r>
              <a:rPr lang="en-US" sz="1680" dirty="0">
                <a:solidFill>
                  <a:srgbClr val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 Trained Teacher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242" y="1656187"/>
            <a:ext cx="709828" cy="6656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59860" y="2340636"/>
            <a:ext cx="1644590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48640"/>
            <a:r>
              <a:rPr lang="en-US" sz="1680" dirty="0">
                <a:solidFill>
                  <a:srgbClr val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 Master Trainer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14882" y="1593763"/>
            <a:ext cx="940789" cy="74687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14538" y="2321875"/>
            <a:ext cx="1659587" cy="1144929"/>
          </a:xfrm>
          <a:prstGeom prst="rect">
            <a:avLst/>
          </a:prstGeom>
          <a:noFill/>
        </p:spPr>
        <p:txBody>
          <a:bodyPr wrap="square" lIns="109728" tIns="54864" rIns="109728" bIns="54864" rtlCol="0" anchor="t">
            <a:spAutoFit/>
          </a:bodyPr>
          <a:lstStyle/>
          <a:p>
            <a:pPr algn="ctr" defTabSz="548640"/>
            <a:r>
              <a:rPr lang="en-US" sz="1680" dirty="0">
                <a:solidFill>
                  <a:srgbClr val="000000"/>
                </a:solidFill>
                <a:latin typeface="Ebrima"/>
                <a:ea typeface="Ebrima"/>
                <a:cs typeface="Ebrima"/>
              </a:rPr>
              <a:t>Daily 2-hour classes over a 3-month period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318" y="1411301"/>
            <a:ext cx="885458" cy="88545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987" y="1589863"/>
            <a:ext cx="781702" cy="78170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480347" y="2169874"/>
            <a:ext cx="2295455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48640"/>
            <a:r>
              <a:rPr lang="en-US" sz="1680" dirty="0">
                <a:solidFill>
                  <a:srgbClr val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Four Urdu books covering letter recognition and formation, sentence writing, English alphabets, arithmetic, health, hygiene, and financial literacy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75183" y="2311999"/>
            <a:ext cx="2042862" cy="886397"/>
          </a:xfrm>
          <a:prstGeom prst="rect">
            <a:avLst/>
          </a:prstGeom>
          <a:noFill/>
        </p:spPr>
        <p:txBody>
          <a:bodyPr wrap="square" lIns="109728" tIns="54864" rIns="109728" bIns="54864" rtlCol="0" anchor="t">
            <a:spAutoFit/>
          </a:bodyPr>
          <a:lstStyle/>
          <a:p>
            <a:pPr algn="ctr" defTabSz="548640"/>
            <a:r>
              <a:rPr lang="en-US" sz="1680" dirty="0">
                <a:solidFill>
                  <a:srgbClr val="000000"/>
                </a:solidFill>
                <a:latin typeface="Ebrima"/>
                <a:ea typeface="Ebrima"/>
                <a:cs typeface="Ebrima"/>
              </a:rPr>
              <a:t>Certification by Literate Pakistan Foundation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66792" y="4502262"/>
            <a:ext cx="2300273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548640"/>
            <a:r>
              <a:rPr lang="en-US" sz="1680" dirty="0">
                <a:solidFill>
                  <a:srgbClr val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Having minimal to no prior literacy skills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9" r="21111"/>
          <a:stretch/>
        </p:blipFill>
        <p:spPr>
          <a:xfrm>
            <a:off x="4811932" y="4804902"/>
            <a:ext cx="640080" cy="1143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970364" y="5594383"/>
            <a:ext cx="2232954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8640"/>
            <a:r>
              <a:rPr lang="en-US" sz="1680" dirty="0">
                <a:solidFill>
                  <a:srgbClr val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 communities around TCF schools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846180" y="5723650"/>
            <a:ext cx="2020885" cy="35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548640"/>
            <a:r>
              <a:rPr lang="en-US" sz="1680" dirty="0">
                <a:solidFill>
                  <a:srgbClr val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Aged 10 to 65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893971" y="4501175"/>
            <a:ext cx="1935529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8640"/>
            <a:r>
              <a:rPr lang="en-US" sz="1680" dirty="0">
                <a:solidFill>
                  <a:srgbClr val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Majority women and girls 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0058400" y="151675"/>
            <a:ext cx="1950800" cy="703897"/>
            <a:chOff x="122481" y="556673"/>
            <a:chExt cx="3925196" cy="1437492"/>
          </a:xfrm>
        </p:grpSpPr>
        <p:sp>
          <p:nvSpPr>
            <p:cNvPr id="23" name="Rectangle 22"/>
            <p:cNvSpPr/>
            <p:nvPr/>
          </p:nvSpPr>
          <p:spPr>
            <a:xfrm>
              <a:off x="122481" y="595554"/>
              <a:ext cx="3925196" cy="1381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02564" y="556673"/>
              <a:ext cx="3789233" cy="143749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2" name="Title 3"/>
          <p:cNvSpPr txBox="1">
            <a:spLocks/>
          </p:cNvSpPr>
          <p:nvPr/>
        </p:nvSpPr>
        <p:spPr>
          <a:xfrm>
            <a:off x="609600" y="274320"/>
            <a:ext cx="10972800" cy="1143000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kern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Program Components</a:t>
            </a:r>
            <a:endParaRPr lang="en-US" sz="2400" b="1" i="1" kern="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3" name="Title 3"/>
          <p:cNvSpPr txBox="1">
            <a:spLocks/>
          </p:cNvSpPr>
          <p:nvPr/>
        </p:nvSpPr>
        <p:spPr>
          <a:xfrm>
            <a:off x="609600" y="3429000"/>
            <a:ext cx="10972800" cy="1143000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kern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Program Beneficiaries</a:t>
            </a:r>
            <a:endParaRPr lang="en-US" sz="2400" b="1" i="1" kern="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247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/>
        </p:nvSpPr>
        <p:spPr>
          <a:xfrm>
            <a:off x="10741658" y="6074464"/>
            <a:ext cx="3291840" cy="438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t" anchorCtr="0">
            <a:noAutofit/>
          </a:bodyPr>
          <a:lstStyle>
            <a:defPPr>
              <a:defRPr lang="en-US"/>
            </a:defPPr>
            <a:lvl1pPr marL="0" lvl="0" algn="r" defTabSz="457200" rtl="0" eaLnBrk="1" latinLnBrk="0" hangingPunct="1">
              <a:buNone/>
              <a:defRPr sz="1200" kern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457200" lvl="1" algn="r" defTabSz="457200" rtl="0" eaLnBrk="1" latinLnBrk="0" hangingPunct="1">
              <a:buNone/>
              <a:defRPr sz="1200" kern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914400" lvl="2" algn="r" defTabSz="457200" rtl="0" eaLnBrk="1" latinLnBrk="0" hangingPunct="1">
              <a:buNone/>
              <a:defRPr sz="1200" kern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371600" lvl="3" algn="r" defTabSz="457200" rtl="0" eaLnBrk="1" latinLnBrk="0" hangingPunct="1">
              <a:buNone/>
              <a:defRPr sz="1200" kern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1828800" lvl="4" algn="r" defTabSz="457200" rtl="0" eaLnBrk="1" latinLnBrk="0" hangingPunct="1">
              <a:buNone/>
              <a:defRPr sz="1200" kern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286000" lvl="5" algn="r" defTabSz="457200" rtl="0" eaLnBrk="1" latinLnBrk="0" hangingPunct="1">
              <a:buNone/>
              <a:defRPr sz="1200" kern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2743200" lvl="6" algn="r" defTabSz="457200" rtl="0" eaLnBrk="1" latinLnBrk="0" hangingPunct="1">
              <a:buNone/>
              <a:defRPr sz="1200" kern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200400" lvl="7" algn="r" defTabSz="457200" rtl="0" eaLnBrk="1" latinLnBrk="0" hangingPunct="1">
              <a:buNone/>
              <a:defRPr sz="1200" kern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3657600" lvl="8" algn="r" defTabSz="457200" rtl="0" eaLnBrk="1" latinLnBrk="0" hangingPunct="1">
              <a:buNone/>
              <a:defRPr sz="1200" kern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defTabSz="548640"/>
            <a:fld id="{63004352-A561-493C-92A2-168FA3E31A91}" type="slidenum">
              <a:rPr lang="en-US" sz="126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pPr defTabSz="548640"/>
              <a:t>6</a:t>
            </a:fld>
            <a:endParaRPr lang="en-US" sz="126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114872" y="2814600"/>
            <a:ext cx="865378" cy="865378"/>
            <a:chOff x="5210354" y="3842363"/>
            <a:chExt cx="961530" cy="961530"/>
          </a:xfrm>
        </p:grpSpPr>
        <p:pic>
          <p:nvPicPr>
            <p:cNvPr id="25" name="Picture 4" descr="C:\Users\Sobia.Qadir\Desktop\Marketing-Budget-Allocation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87" r="22924"/>
            <a:stretch/>
          </p:blipFill>
          <p:spPr bwMode="auto">
            <a:xfrm>
              <a:off x="5210355" y="3852510"/>
              <a:ext cx="961529" cy="950437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Oval 25"/>
            <p:cNvSpPr/>
            <p:nvPr/>
          </p:nvSpPr>
          <p:spPr>
            <a:xfrm>
              <a:off x="5210354" y="3842363"/>
              <a:ext cx="961530" cy="961530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48640"/>
              <a:endParaRPr lang="en-US" sz="1600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557096" y="2807244"/>
            <a:ext cx="884804" cy="865502"/>
            <a:chOff x="6048588" y="3314108"/>
            <a:chExt cx="838200" cy="838200"/>
          </a:xfrm>
        </p:grpSpPr>
        <p:pic>
          <p:nvPicPr>
            <p:cNvPr id="28" name="Picture 2" descr="C:\Users\Sobia.Qadir\Desktop\newspaper-folded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40825">
              <a:off x="6100768" y="3495106"/>
              <a:ext cx="747961" cy="476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Oval 28"/>
            <p:cNvSpPr/>
            <p:nvPr/>
          </p:nvSpPr>
          <p:spPr>
            <a:xfrm>
              <a:off x="6048588" y="3314108"/>
              <a:ext cx="838200" cy="838200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48640"/>
              <a:endParaRPr lang="en-US" sz="1600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761462" y="2807369"/>
            <a:ext cx="865378" cy="865378"/>
            <a:chOff x="2710693" y="3255378"/>
            <a:chExt cx="961530" cy="961530"/>
          </a:xfrm>
        </p:grpSpPr>
        <p:pic>
          <p:nvPicPr>
            <p:cNvPr id="31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87226" y="3273559"/>
              <a:ext cx="884996" cy="94334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Oval 31"/>
            <p:cNvSpPr/>
            <p:nvPr/>
          </p:nvSpPr>
          <p:spPr>
            <a:xfrm>
              <a:off x="2710693" y="3255378"/>
              <a:ext cx="961530" cy="961530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48640"/>
              <a:endParaRPr lang="en-US" sz="1600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grpSp>
        <p:nvGrpSpPr>
          <p:cNvPr id="33" name="Group 12"/>
          <p:cNvGrpSpPr/>
          <p:nvPr/>
        </p:nvGrpSpPr>
        <p:grpSpPr>
          <a:xfrm>
            <a:off x="7551110" y="2841315"/>
            <a:ext cx="865378" cy="883694"/>
            <a:chOff x="5562600" y="3836521"/>
            <a:chExt cx="961531" cy="981883"/>
          </a:xfrm>
        </p:grpSpPr>
        <p:pic>
          <p:nvPicPr>
            <p:cNvPr id="34" name="Picture 5" descr="C:\Users\Sobia.Qadir\Desktop\polls_UtilityBills_300_alt_2755_512077_answer_2_xlarge.jpe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2073"/>
            <a:stretch/>
          </p:blipFill>
          <p:spPr bwMode="auto">
            <a:xfrm>
              <a:off x="5562601" y="3836521"/>
              <a:ext cx="961530" cy="981883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Oval 34"/>
            <p:cNvSpPr/>
            <p:nvPr/>
          </p:nvSpPr>
          <p:spPr>
            <a:xfrm>
              <a:off x="5562600" y="3846698"/>
              <a:ext cx="961530" cy="961530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48640"/>
              <a:endParaRPr lang="en-US" sz="1600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grpSp>
        <p:nvGrpSpPr>
          <p:cNvPr id="36" name="Group 13"/>
          <p:cNvGrpSpPr/>
          <p:nvPr/>
        </p:nvGrpSpPr>
        <p:grpSpPr>
          <a:xfrm>
            <a:off x="3913520" y="2823731"/>
            <a:ext cx="865378" cy="887299"/>
            <a:chOff x="3400312" y="4120051"/>
            <a:chExt cx="961530" cy="985887"/>
          </a:xfrm>
        </p:grpSpPr>
        <p:pic>
          <p:nvPicPr>
            <p:cNvPr id="37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00312" y="4147270"/>
              <a:ext cx="961530" cy="958668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Oval 37"/>
            <p:cNvSpPr/>
            <p:nvPr/>
          </p:nvSpPr>
          <p:spPr>
            <a:xfrm>
              <a:off x="3400312" y="4120051"/>
              <a:ext cx="961530" cy="961530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48640"/>
              <a:endParaRPr lang="en-US" sz="1600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grpSp>
        <p:nvGrpSpPr>
          <p:cNvPr id="39" name="Group 15"/>
          <p:cNvGrpSpPr/>
          <p:nvPr/>
        </p:nvGrpSpPr>
        <p:grpSpPr>
          <a:xfrm>
            <a:off x="6308248" y="2842691"/>
            <a:ext cx="865378" cy="865378"/>
            <a:chOff x="2000569" y="4564912"/>
            <a:chExt cx="961530" cy="961530"/>
          </a:xfrm>
        </p:grpSpPr>
        <p:pic>
          <p:nvPicPr>
            <p:cNvPr id="40" name="Picture 8" descr="C:\Users\Sobia.Qadir\Desktop\0131_WVsignatures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8712" r="11108" b="-18712"/>
            <a:stretch/>
          </p:blipFill>
          <p:spPr bwMode="auto">
            <a:xfrm>
              <a:off x="2033076" y="4564912"/>
              <a:ext cx="929023" cy="961530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Oval 40"/>
            <p:cNvSpPr/>
            <p:nvPr/>
          </p:nvSpPr>
          <p:spPr>
            <a:xfrm>
              <a:off x="2000569" y="4564912"/>
              <a:ext cx="961530" cy="961530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48640"/>
              <a:endParaRPr lang="en-US" sz="1600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819043" y="3725009"/>
            <a:ext cx="23536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48640"/>
            <a:r>
              <a:rPr lang="en-US" sz="16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Read and understand the newspaper, medicine prescriptions, and product labels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253905" y="2203327"/>
            <a:ext cx="1880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48640"/>
            <a:r>
              <a:rPr lang="en-US" sz="16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Write simple letters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470297" y="3711031"/>
            <a:ext cx="1754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48640"/>
            <a:r>
              <a:rPr lang="en-US" sz="16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Assist their child with homework assignments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552460" y="2178830"/>
            <a:ext cx="1990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48640"/>
            <a:r>
              <a:rPr lang="en-US" sz="16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Do household budgeting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060168" y="3725009"/>
            <a:ext cx="1354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48640"/>
            <a:r>
              <a:rPr lang="en-US" sz="16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Sign documents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252214" y="2164408"/>
            <a:ext cx="1463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48640"/>
            <a:r>
              <a:rPr lang="en-US" sz="16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Understand and pay bills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611144" y="1387669"/>
            <a:ext cx="7764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48640"/>
            <a:r>
              <a:rPr lang="en-US" sz="2000" b="1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Upon completion of the program, an Aagahi learner can: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304158" y="3725009"/>
            <a:ext cx="1956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48640"/>
            <a:r>
              <a:rPr lang="en-US" sz="1600" dirty="0">
                <a:solidFill>
                  <a:prstClr val="black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Maintain a hygienic and healthy home environment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8842243" y="2838900"/>
            <a:ext cx="880657" cy="886110"/>
            <a:chOff x="5235642" y="3086098"/>
            <a:chExt cx="1625466" cy="1613549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771" y="3086098"/>
              <a:ext cx="1620337" cy="1575450"/>
            </a:xfrm>
            <a:prstGeom prst="ellipse">
              <a:avLst/>
            </a:prstGeom>
          </p:spPr>
        </p:pic>
        <p:sp>
          <p:nvSpPr>
            <p:cNvPr id="56" name="Oval 55"/>
            <p:cNvSpPr/>
            <p:nvPr/>
          </p:nvSpPr>
          <p:spPr>
            <a:xfrm>
              <a:off x="5235642" y="3086098"/>
              <a:ext cx="1625466" cy="1613549"/>
            </a:xfrm>
            <a:prstGeom prst="ellips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48640"/>
              <a:endParaRPr lang="en-US" sz="1600">
                <a:solidFill>
                  <a:srgbClr val="FFFFFF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0058400" y="151675"/>
            <a:ext cx="1950800" cy="703897"/>
            <a:chOff x="122481" y="556673"/>
            <a:chExt cx="3925196" cy="1437492"/>
          </a:xfrm>
        </p:grpSpPr>
        <p:sp>
          <p:nvSpPr>
            <p:cNvPr id="50" name="Rectangle 49"/>
            <p:cNvSpPr/>
            <p:nvPr/>
          </p:nvSpPr>
          <p:spPr>
            <a:xfrm>
              <a:off x="122481" y="595554"/>
              <a:ext cx="3925196" cy="1381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02564" y="556673"/>
              <a:ext cx="3789233" cy="143749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2" name="Title 3"/>
          <p:cNvSpPr txBox="1">
            <a:spLocks/>
          </p:cNvSpPr>
          <p:nvPr/>
        </p:nvSpPr>
        <p:spPr>
          <a:xfrm>
            <a:off x="609600" y="274320"/>
            <a:ext cx="10972800" cy="1143000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kern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Program Outcomes</a:t>
            </a:r>
            <a:endParaRPr lang="en-US" sz="2400" b="1" i="1" kern="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059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/>
        </p:nvCxnSpPr>
        <p:spPr>
          <a:xfrm>
            <a:off x="4973116" y="5715000"/>
            <a:ext cx="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17201F7-1CC3-30AC-E11E-271A1C4AE568}"/>
              </a:ext>
            </a:extLst>
          </p:cNvPr>
          <p:cNvCxnSpPr>
            <a:cxnSpLocks/>
          </p:cNvCxnSpPr>
          <p:nvPr/>
        </p:nvCxnSpPr>
        <p:spPr>
          <a:xfrm flipH="1">
            <a:off x="7907620" y="3703320"/>
            <a:ext cx="144008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696" y="3854608"/>
            <a:ext cx="4151285" cy="25127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63" y="3854609"/>
            <a:ext cx="4151285" cy="25127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52"/>
          <a:stretch/>
        </p:blipFill>
        <p:spPr>
          <a:xfrm>
            <a:off x="5110696" y="1205381"/>
            <a:ext cx="4151285" cy="25192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64" y="1205381"/>
            <a:ext cx="4151285" cy="2519242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0058400" y="151675"/>
            <a:ext cx="1950800" cy="703897"/>
            <a:chOff x="122481" y="556673"/>
            <a:chExt cx="3925196" cy="1437492"/>
          </a:xfrm>
        </p:grpSpPr>
        <p:sp>
          <p:nvSpPr>
            <p:cNvPr id="18" name="Rectangle 17"/>
            <p:cNvSpPr/>
            <p:nvPr/>
          </p:nvSpPr>
          <p:spPr>
            <a:xfrm>
              <a:off x="122481" y="595554"/>
              <a:ext cx="3925196" cy="1381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2564" y="556673"/>
              <a:ext cx="3789233" cy="143749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4" name="Title 3"/>
          <p:cNvSpPr txBox="1">
            <a:spLocks/>
          </p:cNvSpPr>
          <p:nvPr/>
        </p:nvSpPr>
        <p:spPr>
          <a:xfrm>
            <a:off x="609600" y="274320"/>
            <a:ext cx="10972800" cy="1143000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kern="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Aagahi</a:t>
            </a:r>
            <a:r>
              <a:rPr lang="en-US" sz="2400" b="1" kern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Over the Years</a:t>
            </a:r>
            <a:endParaRPr lang="en-US" sz="2400" b="1" i="1" kern="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001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/>
        </p:nvCxnSpPr>
        <p:spPr>
          <a:xfrm>
            <a:off x="4973116" y="5715000"/>
            <a:ext cx="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242" y="3854607"/>
            <a:ext cx="4151285" cy="25127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19" y="3854607"/>
            <a:ext cx="4151285" cy="25127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243" y="1172072"/>
            <a:ext cx="4151285" cy="251272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0058400" y="151675"/>
            <a:ext cx="1950800" cy="703897"/>
            <a:chOff x="122481" y="556673"/>
            <a:chExt cx="3925196" cy="1437492"/>
          </a:xfrm>
        </p:grpSpPr>
        <p:sp>
          <p:nvSpPr>
            <p:cNvPr id="13" name="Rectangle 12"/>
            <p:cNvSpPr/>
            <p:nvPr/>
          </p:nvSpPr>
          <p:spPr>
            <a:xfrm>
              <a:off x="122481" y="595554"/>
              <a:ext cx="3925196" cy="1381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2564" y="556673"/>
              <a:ext cx="3789233" cy="1437492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19" y="1172073"/>
            <a:ext cx="4151285" cy="2512727"/>
          </a:xfrm>
          <a:prstGeom prst="rect">
            <a:avLst/>
          </a:prstGeom>
        </p:spPr>
      </p:pic>
      <p:sp>
        <p:nvSpPr>
          <p:cNvPr id="20" name="Title 3"/>
          <p:cNvSpPr txBox="1">
            <a:spLocks/>
          </p:cNvSpPr>
          <p:nvPr/>
        </p:nvSpPr>
        <p:spPr>
          <a:xfrm>
            <a:off x="609600" y="274320"/>
            <a:ext cx="10972800" cy="1143000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kern="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Aagahi</a:t>
            </a:r>
            <a:r>
              <a:rPr lang="en-US" sz="2400" b="1" kern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Over the Years</a:t>
            </a:r>
            <a:endParaRPr lang="en-US" sz="2400" b="1" i="1" kern="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448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609600" y="274320"/>
            <a:ext cx="10972800" cy="1143000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68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kern="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Budget 2023–24</a:t>
            </a:r>
            <a:endParaRPr lang="en-US" sz="2400" b="1" i="1" kern="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312703"/>
              </p:ext>
            </p:extLst>
          </p:nvPr>
        </p:nvGraphicFramePr>
        <p:xfrm>
          <a:off x="867832" y="1417320"/>
          <a:ext cx="8885769" cy="288671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61923">
                  <a:extLst>
                    <a:ext uri="{9D8B030D-6E8A-4147-A177-3AD203B41FA5}">
                      <a16:colId xmlns:a16="http://schemas.microsoft.com/office/drawing/2014/main" val="3516856694"/>
                    </a:ext>
                  </a:extLst>
                </a:gridCol>
                <a:gridCol w="2961923">
                  <a:extLst>
                    <a:ext uri="{9D8B030D-6E8A-4147-A177-3AD203B41FA5}">
                      <a16:colId xmlns:a16="http://schemas.microsoft.com/office/drawing/2014/main" val="3476375871"/>
                    </a:ext>
                  </a:extLst>
                </a:gridCol>
                <a:gridCol w="2961923">
                  <a:extLst>
                    <a:ext uri="{9D8B030D-6E8A-4147-A177-3AD203B41FA5}">
                      <a16:colId xmlns:a16="http://schemas.microsoft.com/office/drawing/2014/main" val="319278150"/>
                    </a:ext>
                  </a:extLst>
                </a:gridCol>
              </a:tblGrid>
              <a:tr h="320746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Cost</a:t>
                      </a:r>
                      <a:r>
                        <a:rPr lang="en-US" sz="1200" baseline="0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in PKR (rounded)</a:t>
                      </a:r>
                      <a:endParaRPr lang="en-US" sz="120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Percentage of Total Cost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133572"/>
                  </a:ext>
                </a:extLst>
              </a:tr>
              <a:tr h="320746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Direct Education Costs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72,000,000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69.9%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0978455"/>
                  </a:ext>
                </a:extLst>
              </a:tr>
              <a:tr h="320746">
                <a:tc>
                  <a:txBody>
                    <a:bodyPr/>
                    <a:lstStyle/>
                    <a:p>
                      <a:pPr algn="r"/>
                      <a:r>
                        <a:rPr lang="en-US" sz="1200" b="1" i="1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Materials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42,000,000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7658136"/>
                  </a:ext>
                </a:extLst>
              </a:tr>
              <a:tr h="320746">
                <a:tc>
                  <a:txBody>
                    <a:bodyPr/>
                    <a:lstStyle/>
                    <a:p>
                      <a:pPr algn="r"/>
                      <a:r>
                        <a:rPr lang="en-US" sz="1200" b="1" i="1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Teacher</a:t>
                      </a:r>
                      <a:r>
                        <a:rPr lang="en-US" sz="1200" b="1" i="1" baseline="0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s’ Salaries</a:t>
                      </a:r>
                      <a:endParaRPr lang="en-US" sz="1200" b="1" i="1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1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30,000,000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0250078"/>
                  </a:ext>
                </a:extLst>
              </a:tr>
              <a:tr h="320746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Field Training Costs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5,000,000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4.9%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3962103"/>
                  </a:ext>
                </a:extLst>
              </a:tr>
              <a:tr h="320746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Field</a:t>
                      </a:r>
                      <a:r>
                        <a:rPr lang="en-US" sz="1200" b="1" baseline="0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Monitoring Costs</a:t>
                      </a:r>
                      <a:endParaRPr lang="en-US" sz="1200" b="1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7,700,000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7.5%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8478736"/>
                  </a:ext>
                </a:extLst>
              </a:tr>
              <a:tr h="320746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Research</a:t>
                      </a:r>
                      <a:r>
                        <a:rPr lang="en-US" sz="1200" b="1" baseline="0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and Development Costs</a:t>
                      </a:r>
                      <a:endParaRPr lang="en-US" sz="1200" b="1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4,600,000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4.4%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108980"/>
                  </a:ext>
                </a:extLst>
              </a:tr>
              <a:tr h="320746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Program Management Costs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13,700,000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12.9%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1337715"/>
                  </a:ext>
                </a:extLst>
              </a:tr>
              <a:tr h="320746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103,000,000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10161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767296"/>
              </p:ext>
            </p:extLst>
          </p:nvPr>
        </p:nvGraphicFramePr>
        <p:xfrm>
          <a:off x="867832" y="4715933"/>
          <a:ext cx="5923846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961923">
                  <a:extLst>
                    <a:ext uri="{9D8B030D-6E8A-4147-A177-3AD203B41FA5}">
                      <a16:colId xmlns:a16="http://schemas.microsoft.com/office/drawing/2014/main" val="3927506717"/>
                    </a:ext>
                  </a:extLst>
                </a:gridCol>
                <a:gridCol w="2961923">
                  <a:extLst>
                    <a:ext uri="{9D8B030D-6E8A-4147-A177-3AD203B41FA5}">
                      <a16:colId xmlns:a16="http://schemas.microsoft.com/office/drawing/2014/main" val="11937312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b="1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Planned Centers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2,325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1823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/>
                        <a:t>Cost per</a:t>
                      </a:r>
                      <a:r>
                        <a:rPr lang="en-US" sz="1200" b="1" baseline="0" dirty="0"/>
                        <a:t> Center</a:t>
                      </a:r>
                      <a:endParaRPr lang="en-US" sz="1200" b="1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~44,000</a:t>
                      </a:r>
                      <a:endParaRPr lang="en-US" sz="120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560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/>
                        <a:t>Cost per Successful</a:t>
                      </a:r>
                      <a:r>
                        <a:rPr lang="en-US" sz="1200" b="1" baseline="0" dirty="0"/>
                        <a:t> Learner</a:t>
                      </a:r>
                      <a:endParaRPr lang="en-US" sz="1200" b="1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~2,900</a:t>
                      </a:r>
                      <a:endParaRPr lang="en-US" sz="120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5285179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10058400" y="151675"/>
            <a:ext cx="1950800" cy="703897"/>
            <a:chOff x="122481" y="556673"/>
            <a:chExt cx="3925196" cy="1437492"/>
          </a:xfrm>
        </p:grpSpPr>
        <p:sp>
          <p:nvSpPr>
            <p:cNvPr id="8" name="Rectangle 7"/>
            <p:cNvSpPr/>
            <p:nvPr/>
          </p:nvSpPr>
          <p:spPr>
            <a:xfrm>
              <a:off x="122481" y="595554"/>
              <a:ext cx="3925196" cy="1381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2564" y="556673"/>
              <a:ext cx="3789233" cy="1437492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228782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1CFA7CCC1D9A4388ECF0F2D653FF46" ma:contentTypeVersion="15" ma:contentTypeDescription="Create a new document." ma:contentTypeScope="" ma:versionID="fc5f20e5cd5e2a668d5f767dc416ef6d">
  <xsd:schema xmlns:xsd="http://www.w3.org/2001/XMLSchema" xmlns:xs="http://www.w3.org/2001/XMLSchema" xmlns:p="http://schemas.microsoft.com/office/2006/metadata/properties" xmlns:ns2="c88879c6-c3aa-48ed-8ea2-4e7244bb32e5" xmlns:ns3="f369a35d-2e67-4045-a561-5cb5354e0a91" targetNamespace="http://schemas.microsoft.com/office/2006/metadata/properties" ma:root="true" ma:fieldsID="1872c45c4adf6e097a6023ee9e6bb01d" ns2:_="" ns3:_="">
    <xsd:import namespace="c88879c6-c3aa-48ed-8ea2-4e7244bb32e5"/>
    <xsd:import namespace="f369a35d-2e67-4045-a561-5cb5354e0a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8879c6-c3aa-48ed-8ea2-4e7244bb3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d581ad6-50f2-4b6c-9215-c2d17a5bfc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69a35d-2e67-4045-a561-5cb5354e0a9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8d326ff-1df9-41eb-ae88-3fe7d035e161}" ma:internalName="TaxCatchAll" ma:showField="CatchAllData" ma:web="f369a35d-2e67-4045-a561-5cb5354e0a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88879c6-c3aa-48ed-8ea2-4e7244bb32e5">
      <Terms xmlns="http://schemas.microsoft.com/office/infopath/2007/PartnerControls"/>
    </lcf76f155ced4ddcb4097134ff3c332f>
    <TaxCatchAll xmlns="f369a35d-2e67-4045-a561-5cb5354e0a91" xsi:nil="true"/>
  </documentManagement>
</p:properties>
</file>

<file path=customXml/itemProps1.xml><?xml version="1.0" encoding="utf-8"?>
<ds:datastoreItem xmlns:ds="http://schemas.openxmlformats.org/officeDocument/2006/customXml" ds:itemID="{A9DC107D-1E02-4A1B-AE16-F43D143EEDC6}"/>
</file>

<file path=customXml/itemProps2.xml><?xml version="1.0" encoding="utf-8"?>
<ds:datastoreItem xmlns:ds="http://schemas.openxmlformats.org/officeDocument/2006/customXml" ds:itemID="{0979A74A-9F84-4208-BB42-D60DACED3377}"/>
</file>

<file path=customXml/itemProps3.xml><?xml version="1.0" encoding="utf-8"?>
<ds:datastoreItem xmlns:ds="http://schemas.openxmlformats.org/officeDocument/2006/customXml" ds:itemID="{7177BD77-617A-4448-8AFF-78B50969A89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539</TotalTime>
  <Words>525</Words>
  <Application>Microsoft Office PowerPoint</Application>
  <PresentationFormat>Widescreen</PresentationFormat>
  <Paragraphs>135</Paragraphs>
  <Slides>15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Habiba Shah</dc:creator>
  <cp:lastModifiedBy>Habiba Shah</cp:lastModifiedBy>
  <cp:revision>30</cp:revision>
  <dcterms:created xsi:type="dcterms:W3CDTF">2023-07-31T18:11:40Z</dcterms:created>
  <dcterms:modified xsi:type="dcterms:W3CDTF">2024-03-11T05:24:47Z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0x010100EE1CFA7CCC1D9A4388ECF0F2D653FF46</vt:lpwstr>
  </property>
</Properties>
</file>