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authors.xml" ContentType="application/vnd.ms-powerpoint.authors+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4" r:id="rId2"/>
    <p:sldId id="270" r:id="rId3"/>
    <p:sldId id="266" r:id="rId4"/>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8AC4EF-7441-7924-750D-213788CC6C46}" name="Mamta Devraj" initials="MD" userId="S::mamta.devraj@tcf.org.pk::b23e2667-b438-4058-b0ff-19652c01db4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mta Devraj" initials="MD" lastIdx="2" clrIdx="0">
    <p:extLst>
      <p:ext uri="{19B8F6BF-5375-455C-9EA6-DF929625EA0E}">
        <p15:presenceInfo xmlns:p15="http://schemas.microsoft.com/office/powerpoint/2012/main" userId="S-1-5-21-300393298-3845243470-732235010-14077" providerId="AD"/>
      </p:ext>
    </p:extLst>
  </p:cmAuthor>
  <p:cmAuthor id="2" name="Mishael Ali Khan" initials="MK" lastIdx="3" clrIdx="1">
    <p:extLst>
      <p:ext uri="{19B8F6BF-5375-455C-9EA6-DF929625EA0E}">
        <p15:presenceInfo xmlns:p15="http://schemas.microsoft.com/office/powerpoint/2012/main" userId="S::mishael.khan@tcf.org.pk::e8a48db7-8230-410e-8074-dd86ab3287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5273" autoAdjust="0"/>
  </p:normalViewPr>
  <p:slideViewPr>
    <p:cSldViewPr>
      <p:cViewPr>
        <p:scale>
          <a:sx n="50" d="100"/>
          <a:sy n="50" d="100"/>
        </p:scale>
        <p:origin x="2602" y="235"/>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8/10/relationships/authors" Targe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DD118C93-639D-464A-891E-5906604DF3F9}" type="datetimeFigureOut">
              <a:rPr lang="en-GB" smtClean="0"/>
              <a:t>19/03/2024</a:t>
            </a:fld>
            <a:endParaRPr lang="en-GB"/>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B0D9118A-2474-F84F-93D8-EB1744B5CA71}" type="slidenum">
              <a:rPr lang="en-GB" smtClean="0"/>
              <a:t>‹#›</a:t>
            </a:fld>
            <a:endParaRPr lang="en-GB"/>
          </a:p>
        </p:txBody>
      </p:sp>
    </p:spTree>
    <p:extLst>
      <p:ext uri="{BB962C8B-B14F-4D97-AF65-F5344CB8AC3E}">
        <p14:creationId xmlns:p14="http://schemas.microsoft.com/office/powerpoint/2010/main" val="3924169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D9118A-2474-F84F-93D8-EB1744B5CA71}" type="slidenum">
              <a:rPr lang="en-GB" smtClean="0"/>
              <a:t>1</a:t>
            </a:fld>
            <a:endParaRPr lang="en-GB"/>
          </a:p>
        </p:txBody>
      </p:sp>
    </p:spTree>
    <p:extLst>
      <p:ext uri="{BB962C8B-B14F-4D97-AF65-F5344CB8AC3E}">
        <p14:creationId xmlns:p14="http://schemas.microsoft.com/office/powerpoint/2010/main" val="262162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6" name="Holder 6"/>
          <p:cNvSpPr>
            <a:spLocks noGrp="1"/>
          </p:cNvSpPr>
          <p:nvPr>
            <p:ph type="sldNum" sz="quarter" idx="7"/>
          </p:nvPr>
        </p:nvSpPr>
        <p:spPr/>
        <p:txBody>
          <a:bodyPr lIns="0" tIns="0" rIns="0" bIns="0"/>
          <a:lstStyle>
            <a:lvl1pPr>
              <a:defRPr sz="800" b="1" i="0">
                <a:solidFill>
                  <a:srgbClr val="838383"/>
                </a:solidFill>
                <a:latin typeface="Arial"/>
                <a:cs typeface="Arial"/>
              </a:defRPr>
            </a:lvl1pPr>
          </a:lstStyle>
          <a:p>
            <a:pPr marL="12700">
              <a:lnSpc>
                <a:spcPct val="100000"/>
              </a:lnSpc>
              <a:spcBef>
                <a:spcPts val="20"/>
              </a:spcBef>
            </a:pPr>
            <a:r>
              <a:rPr spc="30" dirty="0"/>
              <a:t>TCF</a:t>
            </a:r>
            <a:r>
              <a:rPr spc="125" dirty="0"/>
              <a:t> </a:t>
            </a:r>
            <a:r>
              <a:rPr spc="80" dirty="0"/>
              <a:t>Lab</a:t>
            </a:r>
            <a:r>
              <a:rPr spc="125" dirty="0"/>
              <a:t> </a:t>
            </a:r>
            <a:r>
              <a:rPr spc="60" dirty="0"/>
              <a:t>School</a:t>
            </a:r>
            <a:r>
              <a:rPr spc="130" dirty="0"/>
              <a:t> </a:t>
            </a:r>
            <a:r>
              <a:rPr spc="-10" dirty="0"/>
              <a:t>|</a:t>
            </a:r>
            <a:r>
              <a:rPr spc="125" dirty="0"/>
              <a:t> </a:t>
            </a:r>
            <a:r>
              <a:rPr spc="75" dirty="0"/>
              <a:t>Concept</a:t>
            </a:r>
            <a:r>
              <a:rPr spc="130" dirty="0"/>
              <a:t> </a:t>
            </a:r>
            <a:r>
              <a:rPr spc="95" dirty="0"/>
              <a:t>Note</a:t>
            </a:r>
            <a:r>
              <a:rPr spc="125" dirty="0"/>
              <a:t> </a:t>
            </a:r>
            <a:r>
              <a:rPr spc="90" dirty="0"/>
              <a:t>for</a:t>
            </a:r>
            <a:r>
              <a:rPr spc="130" dirty="0"/>
              <a:t> </a:t>
            </a:r>
            <a:r>
              <a:rPr spc="60" dirty="0"/>
              <a:t>The</a:t>
            </a:r>
            <a:r>
              <a:rPr spc="125" dirty="0"/>
              <a:t> </a:t>
            </a:r>
            <a:r>
              <a:rPr spc="70" dirty="0"/>
              <a:t>Light</a:t>
            </a:r>
            <a:r>
              <a:rPr spc="125" dirty="0"/>
              <a:t> </a:t>
            </a:r>
            <a:r>
              <a:rPr spc="90" dirty="0"/>
              <a:t>Foundation</a:t>
            </a:r>
            <a:r>
              <a:rPr spc="130" dirty="0"/>
              <a:t> </a:t>
            </a:r>
            <a:r>
              <a:rPr spc="-10" dirty="0"/>
              <a:t>|</a:t>
            </a:r>
            <a:r>
              <a:rPr spc="125" dirty="0"/>
              <a:t> </a:t>
            </a:r>
            <a:fld id="{81D60167-4931-47E6-BA6A-407CBD079E47}" type="slidenum">
              <a:rPr spc="105" dirty="0"/>
              <a:t>‹#›</a:t>
            </a:fld>
            <a:endParaRPr spc="10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6" name="Holder 6"/>
          <p:cNvSpPr>
            <a:spLocks noGrp="1"/>
          </p:cNvSpPr>
          <p:nvPr>
            <p:ph type="sldNum" sz="quarter" idx="7"/>
          </p:nvPr>
        </p:nvSpPr>
        <p:spPr/>
        <p:txBody>
          <a:bodyPr lIns="0" tIns="0" rIns="0" bIns="0"/>
          <a:lstStyle>
            <a:lvl1pPr>
              <a:defRPr sz="800" b="1" i="0">
                <a:solidFill>
                  <a:srgbClr val="838383"/>
                </a:solidFill>
                <a:latin typeface="Arial"/>
                <a:cs typeface="Arial"/>
              </a:defRPr>
            </a:lvl1pPr>
          </a:lstStyle>
          <a:p>
            <a:pPr marL="12700">
              <a:lnSpc>
                <a:spcPct val="100000"/>
              </a:lnSpc>
              <a:spcBef>
                <a:spcPts val="20"/>
              </a:spcBef>
            </a:pPr>
            <a:r>
              <a:rPr spc="30" dirty="0"/>
              <a:t>TCF</a:t>
            </a:r>
            <a:r>
              <a:rPr spc="125" dirty="0"/>
              <a:t> </a:t>
            </a:r>
            <a:r>
              <a:rPr spc="80" dirty="0"/>
              <a:t>Lab</a:t>
            </a:r>
            <a:r>
              <a:rPr spc="125" dirty="0"/>
              <a:t> </a:t>
            </a:r>
            <a:r>
              <a:rPr spc="60" dirty="0"/>
              <a:t>School</a:t>
            </a:r>
            <a:r>
              <a:rPr spc="130" dirty="0"/>
              <a:t> </a:t>
            </a:r>
            <a:r>
              <a:rPr spc="-10" dirty="0"/>
              <a:t>|</a:t>
            </a:r>
            <a:r>
              <a:rPr spc="125" dirty="0"/>
              <a:t> </a:t>
            </a:r>
            <a:r>
              <a:rPr spc="75" dirty="0"/>
              <a:t>Concept</a:t>
            </a:r>
            <a:r>
              <a:rPr spc="130" dirty="0"/>
              <a:t> </a:t>
            </a:r>
            <a:r>
              <a:rPr spc="95" dirty="0"/>
              <a:t>Note</a:t>
            </a:r>
            <a:r>
              <a:rPr spc="125" dirty="0"/>
              <a:t> </a:t>
            </a:r>
            <a:r>
              <a:rPr spc="90" dirty="0"/>
              <a:t>for</a:t>
            </a:r>
            <a:r>
              <a:rPr spc="130" dirty="0"/>
              <a:t> </a:t>
            </a:r>
            <a:r>
              <a:rPr spc="60" dirty="0"/>
              <a:t>The</a:t>
            </a:r>
            <a:r>
              <a:rPr spc="125" dirty="0"/>
              <a:t> </a:t>
            </a:r>
            <a:r>
              <a:rPr spc="70" dirty="0"/>
              <a:t>Light</a:t>
            </a:r>
            <a:r>
              <a:rPr spc="125" dirty="0"/>
              <a:t> </a:t>
            </a:r>
            <a:r>
              <a:rPr spc="90" dirty="0"/>
              <a:t>Foundation</a:t>
            </a:r>
            <a:r>
              <a:rPr spc="130" dirty="0"/>
              <a:t> </a:t>
            </a:r>
            <a:r>
              <a:rPr spc="-10" dirty="0"/>
              <a:t>|</a:t>
            </a:r>
            <a:r>
              <a:rPr spc="125" dirty="0"/>
              <a:t> </a:t>
            </a:r>
            <a:fld id="{81D60167-4931-47E6-BA6A-407CBD079E47}" type="slidenum">
              <a:rPr spc="105" dirty="0"/>
              <a:t>‹#›</a:t>
            </a:fld>
            <a:endParaRPr spc="10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7" name="Holder 7"/>
          <p:cNvSpPr>
            <a:spLocks noGrp="1"/>
          </p:cNvSpPr>
          <p:nvPr>
            <p:ph type="sldNum" sz="quarter" idx="7"/>
          </p:nvPr>
        </p:nvSpPr>
        <p:spPr/>
        <p:txBody>
          <a:bodyPr lIns="0" tIns="0" rIns="0" bIns="0"/>
          <a:lstStyle>
            <a:lvl1pPr>
              <a:defRPr sz="800" b="1" i="0">
                <a:solidFill>
                  <a:srgbClr val="838383"/>
                </a:solidFill>
                <a:latin typeface="Arial"/>
                <a:cs typeface="Arial"/>
              </a:defRPr>
            </a:lvl1pPr>
          </a:lstStyle>
          <a:p>
            <a:pPr marL="12700">
              <a:lnSpc>
                <a:spcPct val="100000"/>
              </a:lnSpc>
              <a:spcBef>
                <a:spcPts val="20"/>
              </a:spcBef>
            </a:pPr>
            <a:r>
              <a:rPr spc="30" dirty="0"/>
              <a:t>TCF</a:t>
            </a:r>
            <a:r>
              <a:rPr spc="125" dirty="0"/>
              <a:t> </a:t>
            </a:r>
            <a:r>
              <a:rPr spc="80" dirty="0"/>
              <a:t>Lab</a:t>
            </a:r>
            <a:r>
              <a:rPr spc="125" dirty="0"/>
              <a:t> </a:t>
            </a:r>
            <a:r>
              <a:rPr spc="60" dirty="0"/>
              <a:t>School</a:t>
            </a:r>
            <a:r>
              <a:rPr spc="130" dirty="0"/>
              <a:t> </a:t>
            </a:r>
            <a:r>
              <a:rPr spc="-10" dirty="0"/>
              <a:t>|</a:t>
            </a:r>
            <a:r>
              <a:rPr spc="125" dirty="0"/>
              <a:t> </a:t>
            </a:r>
            <a:r>
              <a:rPr spc="75" dirty="0"/>
              <a:t>Concept</a:t>
            </a:r>
            <a:r>
              <a:rPr spc="130" dirty="0"/>
              <a:t> </a:t>
            </a:r>
            <a:r>
              <a:rPr spc="95" dirty="0"/>
              <a:t>Note</a:t>
            </a:r>
            <a:r>
              <a:rPr spc="125" dirty="0"/>
              <a:t> </a:t>
            </a:r>
            <a:r>
              <a:rPr spc="90" dirty="0"/>
              <a:t>for</a:t>
            </a:r>
            <a:r>
              <a:rPr spc="130" dirty="0"/>
              <a:t> </a:t>
            </a:r>
            <a:r>
              <a:rPr spc="60" dirty="0"/>
              <a:t>The</a:t>
            </a:r>
            <a:r>
              <a:rPr spc="125" dirty="0"/>
              <a:t> </a:t>
            </a:r>
            <a:r>
              <a:rPr spc="70" dirty="0"/>
              <a:t>Light</a:t>
            </a:r>
            <a:r>
              <a:rPr spc="125" dirty="0"/>
              <a:t> </a:t>
            </a:r>
            <a:r>
              <a:rPr spc="90" dirty="0"/>
              <a:t>Foundation</a:t>
            </a:r>
            <a:r>
              <a:rPr spc="130" dirty="0"/>
              <a:t> </a:t>
            </a:r>
            <a:r>
              <a:rPr spc="-10" dirty="0"/>
              <a:t>|</a:t>
            </a:r>
            <a:r>
              <a:rPr spc="125" dirty="0"/>
              <a:t> </a:t>
            </a:r>
            <a:fld id="{81D60167-4931-47E6-BA6A-407CBD079E47}" type="slidenum">
              <a:rPr spc="105" dirty="0"/>
              <a:t>‹#›</a:t>
            </a:fld>
            <a:endParaRPr spc="10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5" name="Holder 5"/>
          <p:cNvSpPr>
            <a:spLocks noGrp="1"/>
          </p:cNvSpPr>
          <p:nvPr>
            <p:ph type="sldNum" sz="quarter" idx="7"/>
          </p:nvPr>
        </p:nvSpPr>
        <p:spPr/>
        <p:txBody>
          <a:bodyPr lIns="0" tIns="0" rIns="0" bIns="0"/>
          <a:lstStyle>
            <a:lvl1pPr>
              <a:defRPr sz="800" b="1" i="0">
                <a:solidFill>
                  <a:srgbClr val="838383"/>
                </a:solidFill>
                <a:latin typeface="Arial"/>
                <a:cs typeface="Arial"/>
              </a:defRPr>
            </a:lvl1pPr>
          </a:lstStyle>
          <a:p>
            <a:pPr marL="12700">
              <a:lnSpc>
                <a:spcPct val="100000"/>
              </a:lnSpc>
              <a:spcBef>
                <a:spcPts val="20"/>
              </a:spcBef>
            </a:pPr>
            <a:r>
              <a:rPr spc="30" dirty="0"/>
              <a:t>TCF</a:t>
            </a:r>
            <a:r>
              <a:rPr spc="125" dirty="0"/>
              <a:t> </a:t>
            </a:r>
            <a:r>
              <a:rPr spc="80" dirty="0"/>
              <a:t>Lab</a:t>
            </a:r>
            <a:r>
              <a:rPr spc="125" dirty="0"/>
              <a:t> </a:t>
            </a:r>
            <a:r>
              <a:rPr spc="60" dirty="0"/>
              <a:t>School</a:t>
            </a:r>
            <a:r>
              <a:rPr spc="130" dirty="0"/>
              <a:t> </a:t>
            </a:r>
            <a:r>
              <a:rPr spc="-10" dirty="0"/>
              <a:t>|</a:t>
            </a:r>
            <a:r>
              <a:rPr spc="125" dirty="0"/>
              <a:t> </a:t>
            </a:r>
            <a:r>
              <a:rPr spc="75" dirty="0"/>
              <a:t>Concept</a:t>
            </a:r>
            <a:r>
              <a:rPr spc="130" dirty="0"/>
              <a:t> </a:t>
            </a:r>
            <a:r>
              <a:rPr spc="95" dirty="0"/>
              <a:t>Note</a:t>
            </a:r>
            <a:r>
              <a:rPr spc="125" dirty="0"/>
              <a:t> </a:t>
            </a:r>
            <a:r>
              <a:rPr spc="90" dirty="0"/>
              <a:t>for</a:t>
            </a:r>
            <a:r>
              <a:rPr spc="130" dirty="0"/>
              <a:t> </a:t>
            </a:r>
            <a:r>
              <a:rPr spc="60" dirty="0"/>
              <a:t>The</a:t>
            </a:r>
            <a:r>
              <a:rPr spc="125" dirty="0"/>
              <a:t> </a:t>
            </a:r>
            <a:r>
              <a:rPr spc="70" dirty="0"/>
              <a:t>Light</a:t>
            </a:r>
            <a:r>
              <a:rPr spc="125" dirty="0"/>
              <a:t> </a:t>
            </a:r>
            <a:r>
              <a:rPr spc="90" dirty="0"/>
              <a:t>Foundation</a:t>
            </a:r>
            <a:r>
              <a:rPr spc="130" dirty="0"/>
              <a:t> </a:t>
            </a:r>
            <a:r>
              <a:rPr spc="-10" dirty="0"/>
              <a:t>|</a:t>
            </a:r>
            <a:r>
              <a:rPr spc="125" dirty="0"/>
              <a:t> </a:t>
            </a:r>
            <a:fld id="{81D60167-4931-47E6-BA6A-407CBD079E47}" type="slidenum">
              <a:rPr spc="105" dirty="0"/>
              <a:t>‹#›</a:t>
            </a:fld>
            <a:endParaRPr spc="10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4" name="Holder 4"/>
          <p:cNvSpPr>
            <a:spLocks noGrp="1"/>
          </p:cNvSpPr>
          <p:nvPr>
            <p:ph type="sldNum" sz="quarter" idx="7"/>
          </p:nvPr>
        </p:nvSpPr>
        <p:spPr/>
        <p:txBody>
          <a:bodyPr lIns="0" tIns="0" rIns="0" bIns="0"/>
          <a:lstStyle>
            <a:lvl1pPr>
              <a:defRPr sz="800" b="1" i="0">
                <a:solidFill>
                  <a:srgbClr val="838383"/>
                </a:solidFill>
                <a:latin typeface="Arial"/>
                <a:cs typeface="Arial"/>
              </a:defRPr>
            </a:lvl1pPr>
          </a:lstStyle>
          <a:p>
            <a:pPr marL="12700">
              <a:lnSpc>
                <a:spcPct val="100000"/>
              </a:lnSpc>
              <a:spcBef>
                <a:spcPts val="20"/>
              </a:spcBef>
            </a:pPr>
            <a:r>
              <a:rPr spc="30" dirty="0"/>
              <a:t>TCF</a:t>
            </a:r>
            <a:r>
              <a:rPr spc="125" dirty="0"/>
              <a:t> </a:t>
            </a:r>
            <a:r>
              <a:rPr spc="80" dirty="0"/>
              <a:t>Lab</a:t>
            </a:r>
            <a:r>
              <a:rPr spc="125" dirty="0"/>
              <a:t> </a:t>
            </a:r>
            <a:r>
              <a:rPr spc="60" dirty="0"/>
              <a:t>School</a:t>
            </a:r>
            <a:r>
              <a:rPr spc="130" dirty="0"/>
              <a:t> </a:t>
            </a:r>
            <a:r>
              <a:rPr spc="-10" dirty="0"/>
              <a:t>|</a:t>
            </a:r>
            <a:r>
              <a:rPr spc="125" dirty="0"/>
              <a:t> </a:t>
            </a:r>
            <a:r>
              <a:rPr spc="75" dirty="0"/>
              <a:t>Concept</a:t>
            </a:r>
            <a:r>
              <a:rPr spc="130" dirty="0"/>
              <a:t> </a:t>
            </a:r>
            <a:r>
              <a:rPr spc="95" dirty="0"/>
              <a:t>Note</a:t>
            </a:r>
            <a:r>
              <a:rPr spc="125" dirty="0"/>
              <a:t> </a:t>
            </a:r>
            <a:r>
              <a:rPr spc="90" dirty="0"/>
              <a:t>for</a:t>
            </a:r>
            <a:r>
              <a:rPr spc="130" dirty="0"/>
              <a:t> </a:t>
            </a:r>
            <a:r>
              <a:rPr spc="60" dirty="0"/>
              <a:t>The</a:t>
            </a:r>
            <a:r>
              <a:rPr spc="125" dirty="0"/>
              <a:t> </a:t>
            </a:r>
            <a:r>
              <a:rPr spc="70" dirty="0"/>
              <a:t>Light</a:t>
            </a:r>
            <a:r>
              <a:rPr spc="125" dirty="0"/>
              <a:t> </a:t>
            </a:r>
            <a:r>
              <a:rPr spc="90" dirty="0"/>
              <a:t>Foundation</a:t>
            </a:r>
            <a:r>
              <a:rPr spc="130" dirty="0"/>
              <a:t> </a:t>
            </a:r>
            <a:r>
              <a:rPr spc="-10" dirty="0"/>
              <a:t>|</a:t>
            </a:r>
            <a:r>
              <a:rPr spc="125" dirty="0"/>
              <a:t> </a:t>
            </a:r>
            <a:fld id="{81D60167-4931-47E6-BA6A-407CBD079E47}" type="slidenum">
              <a:rPr spc="105" dirty="0"/>
              <a:t>‹#›</a:t>
            </a:fld>
            <a:endParaRPr spc="10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36"/>
            <a:ext cx="6995160" cy="16093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6" name="Holder 6"/>
          <p:cNvSpPr>
            <a:spLocks noGrp="1"/>
          </p:cNvSpPr>
          <p:nvPr>
            <p:ph type="sldNum" sz="quarter" idx="7"/>
          </p:nvPr>
        </p:nvSpPr>
        <p:spPr>
          <a:xfrm>
            <a:off x="3685790" y="9667327"/>
            <a:ext cx="3582034" cy="152400"/>
          </a:xfrm>
          <a:prstGeom prst="rect">
            <a:avLst/>
          </a:prstGeom>
        </p:spPr>
        <p:txBody>
          <a:bodyPr wrap="square" lIns="0" tIns="0" rIns="0" bIns="0">
            <a:spAutoFit/>
          </a:bodyPr>
          <a:lstStyle>
            <a:lvl1pPr>
              <a:defRPr sz="800" b="1" i="0">
                <a:solidFill>
                  <a:srgbClr val="838383"/>
                </a:solidFill>
                <a:latin typeface="Arial"/>
                <a:cs typeface="Arial"/>
              </a:defRPr>
            </a:lvl1pPr>
          </a:lstStyle>
          <a:p>
            <a:pPr marL="12700">
              <a:lnSpc>
                <a:spcPct val="100000"/>
              </a:lnSpc>
              <a:spcBef>
                <a:spcPts val="20"/>
              </a:spcBef>
            </a:pPr>
            <a:r>
              <a:rPr spc="30" dirty="0"/>
              <a:t>TCF</a:t>
            </a:r>
            <a:r>
              <a:rPr spc="125" dirty="0"/>
              <a:t> </a:t>
            </a:r>
            <a:r>
              <a:rPr spc="80" dirty="0"/>
              <a:t>Lab</a:t>
            </a:r>
            <a:r>
              <a:rPr spc="125" dirty="0"/>
              <a:t> </a:t>
            </a:r>
            <a:r>
              <a:rPr spc="60" dirty="0"/>
              <a:t>School</a:t>
            </a:r>
            <a:r>
              <a:rPr spc="130" dirty="0"/>
              <a:t> </a:t>
            </a:r>
            <a:r>
              <a:rPr spc="-10" dirty="0"/>
              <a:t>|</a:t>
            </a:r>
            <a:r>
              <a:rPr spc="125" dirty="0"/>
              <a:t> </a:t>
            </a:r>
            <a:r>
              <a:rPr spc="75" dirty="0"/>
              <a:t>Concept</a:t>
            </a:r>
            <a:r>
              <a:rPr spc="130" dirty="0"/>
              <a:t> </a:t>
            </a:r>
            <a:r>
              <a:rPr spc="95" dirty="0"/>
              <a:t>Note</a:t>
            </a:r>
            <a:r>
              <a:rPr spc="125" dirty="0"/>
              <a:t> </a:t>
            </a:r>
            <a:r>
              <a:rPr spc="90" dirty="0"/>
              <a:t>for</a:t>
            </a:r>
            <a:r>
              <a:rPr spc="130" dirty="0"/>
              <a:t> </a:t>
            </a:r>
            <a:r>
              <a:rPr spc="60" dirty="0"/>
              <a:t>The</a:t>
            </a:r>
            <a:r>
              <a:rPr spc="125" dirty="0"/>
              <a:t> </a:t>
            </a:r>
            <a:r>
              <a:rPr spc="70" dirty="0"/>
              <a:t>Light</a:t>
            </a:r>
            <a:r>
              <a:rPr spc="125" dirty="0"/>
              <a:t> </a:t>
            </a:r>
            <a:r>
              <a:rPr spc="90" dirty="0"/>
              <a:t>Foundation</a:t>
            </a:r>
            <a:r>
              <a:rPr spc="130" dirty="0"/>
              <a:t> </a:t>
            </a:r>
            <a:r>
              <a:rPr spc="-10" dirty="0"/>
              <a:t>|</a:t>
            </a:r>
            <a:r>
              <a:rPr spc="125" dirty="0"/>
              <a:t> </a:t>
            </a:r>
            <a:fld id="{81D60167-4931-47E6-BA6A-407CBD079E47}" type="slidenum">
              <a:rPr spc="105" dirty="0"/>
              <a:t>‹#›</a:t>
            </a:fld>
            <a:endParaRPr spc="10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200400"/>
            <a:ext cx="7086600" cy="923330"/>
          </a:xfrm>
          <a:prstGeom prst="rect">
            <a:avLst/>
          </a:prstGeom>
          <a:noFill/>
        </p:spPr>
        <p:txBody>
          <a:bodyPr wrap="square" rtlCol="0">
            <a:spAutoFit/>
          </a:bodyPr>
          <a:lstStyle/>
          <a:p>
            <a:pPr algn="ctr"/>
            <a:r>
              <a:rPr lang="en-US" b="1" dirty="0">
                <a:solidFill>
                  <a:schemeClr val="bg1"/>
                </a:solidFill>
              </a:rPr>
              <a:t>Foundation Assisted Schools (FAS) – A 10 year  Public Private Partnership between The Citizens Foundation, and Sindh Education Foundation (Pakistani Government)  </a:t>
            </a:r>
          </a:p>
        </p:txBody>
      </p:sp>
      <p:pic>
        <p:nvPicPr>
          <p:cNvPr id="11" name="Picture 4" descr="A picture containing building, sky, outdoor, ground&#10;&#10;Description automatically generated">
            <a:extLst>
              <a:ext uri="{FF2B5EF4-FFF2-40B4-BE49-F238E27FC236}">
                <a16:creationId xmlns:a16="http://schemas.microsoft.com/office/drawing/2014/main" id="{1BC438EE-BE53-23C0-A99A-230BC9646EB6}"/>
              </a:ext>
            </a:extLst>
          </p:cNvPr>
          <p:cNvPicPr>
            <a:picLocks noChangeAspect="1"/>
          </p:cNvPicPr>
          <p:nvPr/>
        </p:nvPicPr>
        <p:blipFill rotWithShape="1">
          <a:blip r:embed="rId3"/>
          <a:srcRect t="9621" b="15379"/>
          <a:stretch/>
        </p:blipFill>
        <p:spPr>
          <a:xfrm>
            <a:off x="218" y="1"/>
            <a:ext cx="7772181" cy="2811770"/>
          </a:xfrm>
          <a:prstGeom prst="rect">
            <a:avLst/>
          </a:prstGeom>
        </p:spPr>
      </p:pic>
      <p:sp>
        <p:nvSpPr>
          <p:cNvPr id="2" name="object 2"/>
          <p:cNvSpPr/>
          <p:nvPr/>
        </p:nvSpPr>
        <p:spPr>
          <a:xfrm>
            <a:off x="-33902" y="2256657"/>
            <a:ext cx="7806301" cy="1438275"/>
          </a:xfrm>
          <a:custGeom>
            <a:avLst/>
            <a:gdLst/>
            <a:ahLst/>
            <a:cxnLst/>
            <a:rect l="l" t="t" r="r" b="b"/>
            <a:pathLst>
              <a:path w="7772400" h="1438275">
                <a:moveTo>
                  <a:pt x="7771960" y="1438275"/>
                </a:moveTo>
                <a:lnTo>
                  <a:pt x="0" y="1438275"/>
                </a:lnTo>
                <a:lnTo>
                  <a:pt x="0" y="0"/>
                </a:lnTo>
                <a:lnTo>
                  <a:pt x="7771960" y="0"/>
                </a:lnTo>
                <a:lnTo>
                  <a:pt x="7771960" y="1438275"/>
                </a:lnTo>
                <a:close/>
              </a:path>
            </a:pathLst>
          </a:custGeom>
          <a:solidFill>
            <a:srgbClr val="008037"/>
          </a:solidFill>
        </p:spPr>
        <p:txBody>
          <a:bodyPr wrap="square" lIns="0" tIns="0" rIns="0" bIns="0" rtlCol="0" anchor="t"/>
          <a:lstStyle/>
          <a:p>
            <a:pPr algn="ctr">
              <a:lnSpc>
                <a:spcPct val="150000"/>
              </a:lnSpc>
            </a:pPr>
            <a:r>
              <a:rPr lang="en-US" b="1" dirty="0">
                <a:solidFill>
                  <a:schemeClr val="bg1"/>
                </a:solidFill>
                <a:latin typeface="Ebrima"/>
                <a:ea typeface="Ebrima"/>
                <a:cs typeface="Ebrima"/>
              </a:rPr>
              <a:t>Foundation Assisted Schools (FAS) – A 10-year  Public Private Partnership between The Citizens Foundation, and Sindh Education Foundation </a:t>
            </a:r>
            <a:endParaRPr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7" name="Rectangle 6"/>
          <p:cNvSpPr/>
          <p:nvPr/>
        </p:nvSpPr>
        <p:spPr>
          <a:xfrm>
            <a:off x="3765013" y="48445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0" name="Rectangle 9"/>
          <p:cNvSpPr/>
          <p:nvPr/>
        </p:nvSpPr>
        <p:spPr>
          <a:xfrm>
            <a:off x="3765013" y="48445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6" name="TextBox 15"/>
          <p:cNvSpPr txBox="1"/>
          <p:nvPr/>
        </p:nvSpPr>
        <p:spPr>
          <a:xfrm>
            <a:off x="9317" y="3795066"/>
            <a:ext cx="1447800" cy="338554"/>
          </a:xfrm>
          <a:prstGeom prst="rect">
            <a:avLst/>
          </a:prstGeom>
          <a:noFill/>
        </p:spPr>
        <p:txBody>
          <a:bodyPr wrap="square" rtlCol="0">
            <a:spAutoFit/>
          </a:bodyPr>
          <a:lstStyle/>
          <a:p>
            <a:r>
              <a:rPr lang="en-US" sz="1600" b="1" dirty="0"/>
              <a:t>About TCF</a:t>
            </a:r>
          </a:p>
        </p:txBody>
      </p:sp>
      <p:sp>
        <p:nvSpPr>
          <p:cNvPr id="17" name="TextBox 16"/>
          <p:cNvSpPr txBox="1"/>
          <p:nvPr/>
        </p:nvSpPr>
        <p:spPr>
          <a:xfrm>
            <a:off x="53390" y="4083561"/>
            <a:ext cx="7423245" cy="1200329"/>
          </a:xfrm>
          <a:prstGeom prst="rect">
            <a:avLst/>
          </a:prstGeom>
          <a:noFill/>
        </p:spPr>
        <p:txBody>
          <a:bodyPr wrap="square" rtlCol="0">
            <a:spAutoFit/>
          </a:bodyPr>
          <a:lstStyle/>
          <a:p>
            <a:pPr algn="just"/>
            <a:r>
              <a:rPr lang="en-US" sz="1200" u="sng" dirty="0"/>
              <a:t>The Economist </a:t>
            </a:r>
            <a:r>
              <a:rPr lang="en-US" sz="1200" dirty="0"/>
              <a:t>has called The Citizens Foundation (TCF) "perhaps the largest network of independently run schools in the world." Since 1996, TCF has developed a deep understanding of the issues at the heart of providing quality education in the most remote, underserved rural communities and urban slums in Pakistan. TCF currently runs over 1,921 school units with 286,000 students, including 405 partnership schools under TCF's Government Schools Partnership Program (GSP). With over 14,000 faculty and staff, TCF may be the largest private employer of women in Pakistan. </a:t>
            </a:r>
          </a:p>
        </p:txBody>
      </p:sp>
      <p:sp>
        <p:nvSpPr>
          <p:cNvPr id="23" name="TextBox 22"/>
          <p:cNvSpPr txBox="1"/>
          <p:nvPr/>
        </p:nvSpPr>
        <p:spPr>
          <a:xfrm>
            <a:off x="104219" y="5233831"/>
            <a:ext cx="1828800" cy="338554"/>
          </a:xfrm>
          <a:prstGeom prst="rect">
            <a:avLst/>
          </a:prstGeom>
          <a:noFill/>
        </p:spPr>
        <p:txBody>
          <a:bodyPr wrap="square" rtlCol="0">
            <a:spAutoFit/>
          </a:bodyPr>
          <a:lstStyle/>
          <a:p>
            <a:r>
              <a:rPr lang="en-US" sz="1600" b="1" dirty="0"/>
              <a:t>Background</a:t>
            </a:r>
          </a:p>
        </p:txBody>
      </p:sp>
      <p:pic>
        <p:nvPicPr>
          <p:cNvPr id="24" name="Picture 4" descr="A picture containing building, outdoor, house, brick&#10;&#10;Description automatically generated">
            <a:extLst>
              <a:ext uri="{FF2B5EF4-FFF2-40B4-BE49-F238E27FC236}">
                <a16:creationId xmlns:a16="http://schemas.microsoft.com/office/drawing/2014/main" id="{0F451FF5-2521-5DEC-0DFA-01713AB308D6}"/>
              </a:ext>
            </a:extLst>
          </p:cNvPr>
          <p:cNvPicPr>
            <a:picLocks noChangeAspect="1"/>
          </p:cNvPicPr>
          <p:nvPr/>
        </p:nvPicPr>
        <p:blipFill rotWithShape="1">
          <a:blip r:embed="rId4"/>
          <a:srcRect b="25000"/>
          <a:stretch/>
        </p:blipFill>
        <p:spPr>
          <a:xfrm>
            <a:off x="3767924" y="5643903"/>
            <a:ext cx="3662430" cy="2060117"/>
          </a:xfrm>
          <a:prstGeom prst="rect">
            <a:avLst/>
          </a:prstGeom>
        </p:spPr>
      </p:pic>
      <p:sp>
        <p:nvSpPr>
          <p:cNvPr id="25" name="TextBox 24"/>
          <p:cNvSpPr txBox="1"/>
          <p:nvPr/>
        </p:nvSpPr>
        <p:spPr>
          <a:xfrm>
            <a:off x="132215" y="7864540"/>
            <a:ext cx="7518997" cy="2308324"/>
          </a:xfrm>
          <a:prstGeom prst="rect">
            <a:avLst/>
          </a:prstGeom>
          <a:noFill/>
        </p:spPr>
        <p:txBody>
          <a:bodyPr wrap="square" rtlCol="0">
            <a:spAutoFit/>
          </a:bodyPr>
          <a:lstStyle/>
          <a:p>
            <a:pPr algn="just" fontAlgn="base"/>
            <a:r>
              <a:rPr lang="en-US" sz="1200" dirty="0"/>
              <a:t>TCF developed The Foundation Assisted Schools (FAS) model as a response to the challenges of school adoption as well as some of the broader complexities of scaling quality learning: </a:t>
            </a:r>
          </a:p>
          <a:p>
            <a:pPr algn="just" fontAlgn="base"/>
            <a:endParaRPr lang="en-US" sz="1200" dirty="0"/>
          </a:p>
          <a:p>
            <a:pPr marL="171450" indent="-171450" algn="just" fontAlgn="base">
              <a:buFont typeface="Arial" panose="020B0604020202020204" pitchFamily="34" charset="0"/>
              <a:buChar char="•"/>
            </a:pPr>
            <a:r>
              <a:rPr lang="en-US" sz="1200" b="1" dirty="0"/>
              <a:t>Capital for New Schools: </a:t>
            </a:r>
            <a:r>
              <a:rPr lang="en-US" sz="1200" dirty="0"/>
              <a:t>Provincial governments lack the capital to fund new school construction while philanthropic grants may be easier for organizations like TCF to access.  </a:t>
            </a:r>
          </a:p>
          <a:p>
            <a:pPr marL="171450" indent="-171450" algn="just" fontAlgn="base">
              <a:buFont typeface="Arial" panose="020B0604020202020204" pitchFamily="34" charset="0"/>
              <a:buChar char="•"/>
            </a:pPr>
            <a:r>
              <a:rPr lang="en-US" sz="1200" b="1" dirty="0"/>
              <a:t>Running Costs:</a:t>
            </a:r>
            <a:r>
              <a:rPr lang="en-US" sz="1200" dirty="0"/>
              <a:t> Rapidly scaling fundraising for operational costs would be a much bigger challenge for TCF as compared to increasing the budget allocation for existing governmental PPP programs providing per-child subsidies. </a:t>
            </a:r>
          </a:p>
          <a:p>
            <a:pPr marL="171450" indent="-171450" algn="just" fontAlgn="base">
              <a:buFont typeface="Arial" panose="020B0604020202020204" pitchFamily="34" charset="0"/>
              <a:buChar char="•"/>
            </a:pPr>
            <a:r>
              <a:rPr lang="en-US" sz="1200" b="1" dirty="0"/>
              <a:t>Efficiency: </a:t>
            </a:r>
            <a:r>
              <a:rPr lang="en-US" sz="1200" dirty="0"/>
              <a:t>TCF is able to build and operate schools at a lower cost than the government. </a:t>
            </a:r>
          </a:p>
          <a:p>
            <a:pPr marL="171450" indent="-171450" algn="just" fontAlgn="base">
              <a:buFont typeface="Arial" panose="020B0604020202020204" pitchFamily="34" charset="0"/>
              <a:buChar char="•"/>
            </a:pPr>
            <a:r>
              <a:rPr lang="en-US" sz="1200" b="1" dirty="0"/>
              <a:t>Learning Outcomes: </a:t>
            </a:r>
            <a:r>
              <a:rPr lang="en-US" sz="1200" dirty="0"/>
              <a:t>With its tested model, TCF may be better placed to deliver higher quality learning outcomes that reassure grantors and deliver greater value for the taxpayer-funded subsidies sustaining school operations. </a:t>
            </a:r>
          </a:p>
          <a:p>
            <a:pPr algn="just"/>
            <a:endParaRPr lang="en-US" sz="1200" dirty="0"/>
          </a:p>
        </p:txBody>
      </p:sp>
      <p:pic>
        <p:nvPicPr>
          <p:cNvPr id="6" name="Picture 7" descr="A picture containing building, outdoor, sky, ground&#10;&#10;Description automatically generated">
            <a:extLst>
              <a:ext uri="{FF2B5EF4-FFF2-40B4-BE49-F238E27FC236}">
                <a16:creationId xmlns:a16="http://schemas.microsoft.com/office/drawing/2014/main" id="{93F47C77-16C4-85C7-6B49-AB7E3C29E371}"/>
              </a:ext>
            </a:extLst>
          </p:cNvPr>
          <p:cNvPicPr>
            <a:picLocks noChangeAspect="1"/>
          </p:cNvPicPr>
          <p:nvPr/>
        </p:nvPicPr>
        <p:blipFill>
          <a:blip r:embed="rId5"/>
          <a:stretch>
            <a:fillRect/>
          </a:stretch>
        </p:blipFill>
        <p:spPr>
          <a:xfrm>
            <a:off x="225442" y="5640934"/>
            <a:ext cx="3474351" cy="2053021"/>
          </a:xfrm>
          <a:prstGeom prst="rect">
            <a:avLst/>
          </a:prstGeom>
        </p:spPr>
      </p:pic>
    </p:spTree>
    <p:extLst>
      <p:ext uri="{BB962C8B-B14F-4D97-AF65-F5344CB8AC3E}">
        <p14:creationId xmlns:p14="http://schemas.microsoft.com/office/powerpoint/2010/main" val="184992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uc-powerpoint.officeapps.live.com/pods/GetClipboardImage.ashx?Id=0c58edcf-8240-4b6c-8739-55a6480887ea&amp;DC=GEU9&amp;pkey=98784dff-2d9c-47f8-84e6-2c67789fdac3&amp;wdwaccluster=GEU9"/>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22218" y="2843957"/>
            <a:ext cx="4040162" cy="4893647"/>
          </a:xfrm>
          <a:prstGeom prst="rect">
            <a:avLst/>
          </a:prstGeom>
          <a:noFill/>
        </p:spPr>
        <p:txBody>
          <a:bodyPr wrap="square" lIns="91440" tIns="45720" rIns="91440" bIns="45720" rtlCol="0" anchor="t">
            <a:spAutoFit/>
          </a:bodyPr>
          <a:lstStyle/>
          <a:p>
            <a:pPr algn="just" fontAlgn="base"/>
            <a:r>
              <a:rPr lang="en-US" sz="1200" dirty="0"/>
              <a:t>While majority of the campuses will have two school units (one primary and one secondary), some might have multiple units depending on the size of the location. Each school unit will have the capacity to enroll a total of 180 students. For primary units, the enrollment will be from Grades KG to 5, and for secondary units the enrollment will be from Grades 6 to 10. </a:t>
            </a:r>
          </a:p>
          <a:p>
            <a:pPr algn="just" fontAlgn="base"/>
            <a:endParaRPr lang="en-US" sz="1200" dirty="0"/>
          </a:p>
          <a:p>
            <a:pPr algn="just" fontAlgn="base"/>
            <a:r>
              <a:rPr lang="en-US" sz="1200" dirty="0"/>
              <a:t>Each school is purpose-built, with a boundary wall and all basic amenities including separate male and female toilets and running water. Each campus features a library with access to AV equipment and digital content, a science laboratory and a staff room. The school will have a female principal, 12 female teachers (1 per grade for KG to grade 10, 1 specialized English language teacher who works with all grades and 1 co-curricular assistant). Support staff includes 5 support staff (driver because teachers are transported, accounts assistant, guard, a maid and a cleaner). </a:t>
            </a:r>
          </a:p>
          <a:p>
            <a:pPr algn="just" fontAlgn="base"/>
            <a:endParaRPr lang="en-US" sz="1200" dirty="0"/>
          </a:p>
          <a:p>
            <a:pPr algn="just" fontAlgn="base"/>
            <a:r>
              <a:rPr lang="en-US" sz="1200" dirty="0"/>
              <a:t>The compound will also have a boundary wall, two separate toilet blocks for female and male students, and staff members, access to clean drinking water, and running water for sanitation and hygiene. TCF will also ensure that a secondary school is co-located with every primary school unit will help address the supply gap for secondary schooling, particularly for female students. </a:t>
            </a:r>
            <a:endParaRPr lang="en-US" sz="1200" dirty="0">
              <a:cs typeface="Calibri"/>
            </a:endParaRPr>
          </a:p>
        </p:txBody>
      </p:sp>
      <p:sp>
        <p:nvSpPr>
          <p:cNvPr id="3" name="TextBox 2">
            <a:extLst>
              <a:ext uri="{FF2B5EF4-FFF2-40B4-BE49-F238E27FC236}">
                <a16:creationId xmlns:a16="http://schemas.microsoft.com/office/drawing/2014/main" id="{47E02C9E-10D8-CB52-7B4D-1C8BE87C286D}"/>
              </a:ext>
            </a:extLst>
          </p:cNvPr>
          <p:cNvSpPr txBox="1"/>
          <p:nvPr/>
        </p:nvSpPr>
        <p:spPr>
          <a:xfrm>
            <a:off x="22218" y="7772240"/>
            <a:ext cx="412237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dirty="0">
                <a:cs typeface="Calibri"/>
              </a:rPr>
              <a:t>The FAS model Is cost-effective as compared to the Flagship model as there is a vast difference in the cost of construction. The FAS model is a combined school with 1 primary and 1 secondary but in the flagship model primary and secondary are separate buildings which covers for the cost difference. </a:t>
            </a:r>
          </a:p>
          <a:p>
            <a:pPr algn="just"/>
            <a:endParaRPr lang="en-US" sz="1200" dirty="0">
              <a:cs typeface="Calibri"/>
            </a:endParaRPr>
          </a:p>
          <a:p>
            <a:pPr algn="just"/>
            <a:endParaRPr lang="en-US" sz="1200" dirty="0">
              <a:cs typeface="Calibri"/>
            </a:endParaRPr>
          </a:p>
          <a:p>
            <a:pPr algn="just"/>
            <a:endParaRPr lang="en-US" sz="1200" dirty="0">
              <a:cs typeface="Calibri"/>
            </a:endParaRPr>
          </a:p>
        </p:txBody>
      </p:sp>
      <p:pic>
        <p:nvPicPr>
          <p:cNvPr id="9" name="Picture 9" descr="A picture containing indoor, floor, building, yellow&#10;&#10;Description automatically generated">
            <a:extLst>
              <a:ext uri="{FF2B5EF4-FFF2-40B4-BE49-F238E27FC236}">
                <a16:creationId xmlns:a16="http://schemas.microsoft.com/office/drawing/2014/main" id="{208787C8-EA10-1CFF-E39C-CA100A187EED}"/>
              </a:ext>
            </a:extLst>
          </p:cNvPr>
          <p:cNvPicPr>
            <a:picLocks noChangeAspect="1"/>
          </p:cNvPicPr>
          <p:nvPr/>
        </p:nvPicPr>
        <p:blipFill>
          <a:blip r:embed="rId2"/>
          <a:stretch>
            <a:fillRect/>
          </a:stretch>
        </p:blipFill>
        <p:spPr>
          <a:xfrm>
            <a:off x="3657599" y="652025"/>
            <a:ext cx="4179909" cy="2096998"/>
          </a:xfrm>
          <a:prstGeom prst="rect">
            <a:avLst/>
          </a:prstGeom>
        </p:spPr>
      </p:pic>
      <p:sp>
        <p:nvSpPr>
          <p:cNvPr id="7" name="TextBox 6">
            <a:extLst>
              <a:ext uri="{FF2B5EF4-FFF2-40B4-BE49-F238E27FC236}">
                <a16:creationId xmlns:a16="http://schemas.microsoft.com/office/drawing/2014/main" id="{88C40E33-078D-13C0-B286-0F33364985A3}"/>
              </a:ext>
            </a:extLst>
          </p:cNvPr>
          <p:cNvSpPr txBox="1"/>
          <p:nvPr/>
        </p:nvSpPr>
        <p:spPr>
          <a:xfrm>
            <a:off x="4039895" y="2841355"/>
            <a:ext cx="3641471" cy="400109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400" b="1" i="1" dirty="0">
                <a:ea typeface="+mn-lt"/>
                <a:cs typeface="+mn-lt"/>
              </a:rPr>
              <a:t>Early Years’ Program (EYP)</a:t>
            </a:r>
          </a:p>
          <a:p>
            <a:pPr algn="just"/>
            <a:endParaRPr lang="en-US" sz="1200" dirty="0">
              <a:ea typeface="+mn-lt"/>
              <a:cs typeface="+mn-lt"/>
            </a:endParaRPr>
          </a:p>
          <a:p>
            <a:pPr algn="just"/>
            <a:r>
              <a:rPr lang="en-US" sz="1200" dirty="0">
                <a:ea typeface="+mn-lt"/>
                <a:cs typeface="+mn-lt"/>
              </a:rPr>
              <a:t>The newly built FAS schools will have some of TCF’s new interventions TCF has scaled across its flagship model. This includes an Early Years’ Program for Kindergarten to grade 2. To support a 21st-century play-based curriculum, TCF has built and designed vibrantly </a:t>
            </a:r>
            <a:r>
              <a:rPr lang="en-US" sz="1200" dirty="0" err="1">
                <a:ea typeface="+mn-lt"/>
                <a:cs typeface="+mn-lt"/>
              </a:rPr>
              <a:t>coloured</a:t>
            </a:r>
            <a:r>
              <a:rPr lang="en-US" sz="1200" dirty="0">
                <a:ea typeface="+mn-lt"/>
                <a:cs typeface="+mn-lt"/>
              </a:rPr>
              <a:t> rooms, child-level blackboards and shelves, age-appropriate roundtables and chairs and display and creativity boards that students can use.  Floor seating is also encouraged as it allows for more flexibility in instructional approaches, as well as space for children to move around.  </a:t>
            </a:r>
            <a:endParaRPr lang="en-US" dirty="0">
              <a:ea typeface="+mn-lt"/>
              <a:cs typeface="+mn-lt"/>
            </a:endParaRPr>
          </a:p>
          <a:p>
            <a:pPr algn="just"/>
            <a:endParaRPr lang="en-US" sz="1200" dirty="0">
              <a:ea typeface="+mn-lt"/>
              <a:cs typeface="+mn-lt"/>
            </a:endParaRPr>
          </a:p>
          <a:p>
            <a:pPr algn="just"/>
            <a:r>
              <a:rPr lang="en-US" sz="1200" dirty="0">
                <a:ea typeface="+mn-lt"/>
                <a:cs typeface="+mn-lt"/>
              </a:rPr>
              <a:t>The curriculum includes learning through play, joyful storytelling, fitness through yoga and snack time.  It aims to help children develop strong communication, language and socio-emotional skills that encourage children to think independently and critically and develop life skills.</a:t>
            </a:r>
            <a:endParaRPr lang="en-US" dirty="0">
              <a:cs typeface="Calibri"/>
            </a:endParaRPr>
          </a:p>
          <a:p>
            <a:pPr algn="l"/>
            <a:endParaRPr lang="en-US" sz="1200" dirty="0">
              <a:cs typeface="Calibri"/>
            </a:endParaRPr>
          </a:p>
        </p:txBody>
      </p:sp>
      <p:pic>
        <p:nvPicPr>
          <p:cNvPr id="5" name="Picture 5">
            <a:extLst>
              <a:ext uri="{FF2B5EF4-FFF2-40B4-BE49-F238E27FC236}">
                <a16:creationId xmlns:a16="http://schemas.microsoft.com/office/drawing/2014/main" id="{70B63328-153E-9895-6124-FF2923C530A2}"/>
              </a:ext>
            </a:extLst>
          </p:cNvPr>
          <p:cNvPicPr>
            <a:picLocks noChangeAspect="1"/>
          </p:cNvPicPr>
          <p:nvPr/>
        </p:nvPicPr>
        <p:blipFill rotWithShape="1">
          <a:blip r:embed="rId3"/>
          <a:srcRect t="5586" r="3" b="1327"/>
          <a:stretch/>
        </p:blipFill>
        <p:spPr>
          <a:xfrm>
            <a:off x="180880" y="652026"/>
            <a:ext cx="3705320" cy="2096998"/>
          </a:xfrm>
          <a:prstGeom prst="rect">
            <a:avLst/>
          </a:prstGeom>
        </p:spPr>
      </p:pic>
      <p:pic>
        <p:nvPicPr>
          <p:cNvPr id="4" name="Picture 5" descr="A picture containing indoor, person, family, dining table&#10;&#10;Description automatically generated">
            <a:extLst>
              <a:ext uri="{FF2B5EF4-FFF2-40B4-BE49-F238E27FC236}">
                <a16:creationId xmlns:a16="http://schemas.microsoft.com/office/drawing/2014/main" id="{5B81C3F4-C66B-F8B7-4875-0719FB1E1288}"/>
              </a:ext>
            </a:extLst>
          </p:cNvPr>
          <p:cNvPicPr>
            <a:picLocks noChangeAspect="1"/>
          </p:cNvPicPr>
          <p:nvPr/>
        </p:nvPicPr>
        <p:blipFill>
          <a:blip r:embed="rId4"/>
          <a:stretch>
            <a:fillRect/>
          </a:stretch>
        </p:blipFill>
        <p:spPr>
          <a:xfrm>
            <a:off x="4138465" y="6798786"/>
            <a:ext cx="3359842" cy="2208620"/>
          </a:xfrm>
          <a:prstGeom prst="rect">
            <a:avLst/>
          </a:prstGeom>
        </p:spPr>
      </p:pic>
      <p:sp>
        <p:nvSpPr>
          <p:cNvPr id="6" name="TextBox 5"/>
          <p:cNvSpPr txBox="1"/>
          <p:nvPr/>
        </p:nvSpPr>
        <p:spPr>
          <a:xfrm>
            <a:off x="121424" y="160338"/>
            <a:ext cx="1920875" cy="338554"/>
          </a:xfrm>
          <a:prstGeom prst="rect">
            <a:avLst/>
          </a:prstGeom>
          <a:noFill/>
        </p:spPr>
        <p:txBody>
          <a:bodyPr wrap="square" rtlCol="0">
            <a:spAutoFit/>
          </a:bodyPr>
          <a:lstStyle/>
          <a:p>
            <a:r>
              <a:rPr lang="en-US" sz="1600" b="1" dirty="0"/>
              <a:t>Project Specifics:</a:t>
            </a:r>
          </a:p>
        </p:txBody>
      </p:sp>
    </p:spTree>
    <p:extLst>
      <p:ext uri="{BB962C8B-B14F-4D97-AF65-F5344CB8AC3E}">
        <p14:creationId xmlns:p14="http://schemas.microsoft.com/office/powerpoint/2010/main" val="2947582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CB7477-4BF3-C51B-842F-0BF048BA9F4E}"/>
              </a:ext>
            </a:extLst>
          </p:cNvPr>
          <p:cNvSpPr txBox="1"/>
          <p:nvPr/>
        </p:nvSpPr>
        <p:spPr>
          <a:xfrm>
            <a:off x="3761848" y="3222249"/>
            <a:ext cx="3863424" cy="304698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200" dirty="0"/>
              <a:t>TCF  currently administers 131 government school units in Sindh – 20 adopted through the Sindh Education Foundation (SEF), 38 through the Sindh Basic Education Program (SBEP), 6  through Pakistan Railways and 67 Foundation Assisted Schools. </a:t>
            </a:r>
          </a:p>
          <a:p>
            <a:pPr algn="just"/>
            <a:endParaRPr lang="en-US" sz="1200" dirty="0"/>
          </a:p>
          <a:p>
            <a:pPr algn="just"/>
            <a:r>
              <a:rPr lang="en-US" sz="1200" dirty="0"/>
              <a:t>TCF was able to operationalize 41 primary and secondary units in for academic cycle 2023-2024. These schools are located in communities which are significantly poorer and more underserved. </a:t>
            </a:r>
          </a:p>
          <a:p>
            <a:pPr algn="just"/>
            <a:endParaRPr lang="en-US" sz="1200" dirty="0"/>
          </a:p>
          <a:p>
            <a:pPr algn="just"/>
            <a:r>
              <a:rPr lang="en-US" sz="1200" dirty="0"/>
              <a:t>For the next academic cycle 2024-2025, the target is to operationalize </a:t>
            </a:r>
            <a:r>
              <a:rPr lang="en-US" sz="1200" b="1" dirty="0"/>
              <a:t>50 units </a:t>
            </a:r>
            <a:r>
              <a:rPr lang="en-US" sz="1200" dirty="0"/>
              <a:t>both primary and secondary for which the relevant teams are working rigorously.</a:t>
            </a:r>
          </a:p>
          <a:p>
            <a:pPr algn="just"/>
            <a:endParaRPr lang="en-US" sz="1200" dirty="0"/>
          </a:p>
          <a:p>
            <a:pPr algn="just"/>
            <a:endParaRPr lang="en-US" sz="1200" dirty="0"/>
          </a:p>
        </p:txBody>
      </p:sp>
      <p:sp>
        <p:nvSpPr>
          <p:cNvPr id="4" name="TextBox 3">
            <a:extLst>
              <a:ext uri="{FF2B5EF4-FFF2-40B4-BE49-F238E27FC236}">
                <a16:creationId xmlns:a16="http://schemas.microsoft.com/office/drawing/2014/main" id="{04B74D2B-CBCF-EF92-4ED3-C5E156F19BD5}"/>
              </a:ext>
            </a:extLst>
          </p:cNvPr>
          <p:cNvSpPr txBox="1"/>
          <p:nvPr/>
        </p:nvSpPr>
        <p:spPr>
          <a:xfrm>
            <a:off x="3764161" y="2819890"/>
            <a:ext cx="3607581" cy="584775"/>
          </a:xfrm>
          <a:prstGeom prst="rect">
            <a:avLst/>
          </a:prstGeom>
          <a:noFill/>
        </p:spPr>
        <p:txBody>
          <a:bodyPr wrap="square" rtlCol="0">
            <a:spAutoFit/>
          </a:bodyPr>
          <a:lstStyle/>
          <a:p>
            <a:pPr algn="just"/>
            <a:r>
              <a:rPr lang="en-US" sz="1600" b="1" dirty="0"/>
              <a:t>Objective of Project: </a:t>
            </a:r>
          </a:p>
          <a:p>
            <a:pPr algn="just"/>
            <a:endParaRPr lang="en-US" sz="1600" dirty="0"/>
          </a:p>
        </p:txBody>
      </p:sp>
      <p:sp>
        <p:nvSpPr>
          <p:cNvPr id="6" name="TextBox 1">
            <a:extLst>
              <a:ext uri="{FF2B5EF4-FFF2-40B4-BE49-F238E27FC236}">
                <a16:creationId xmlns:a16="http://schemas.microsoft.com/office/drawing/2014/main" id="{98E642DD-46C1-80A7-B96F-040F87BE1BCB}"/>
              </a:ext>
            </a:extLst>
          </p:cNvPr>
          <p:cNvSpPr txBox="1"/>
          <p:nvPr/>
        </p:nvSpPr>
        <p:spPr>
          <a:xfrm>
            <a:off x="3749282" y="6269236"/>
            <a:ext cx="3884168" cy="132343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600" b="1" dirty="0">
                <a:cs typeface="Calibri"/>
              </a:rPr>
              <a:t>Funding Request </a:t>
            </a:r>
          </a:p>
          <a:p>
            <a:pPr algn="just"/>
            <a:endParaRPr lang="en-US" sz="1600" b="1" dirty="0"/>
          </a:p>
          <a:p>
            <a:pPr algn="just"/>
            <a:r>
              <a:rPr lang="en-US" sz="1200" dirty="0"/>
              <a:t>Keeping this momentum and pace, we would like to  TCF is requesting USD </a:t>
            </a:r>
            <a:r>
              <a:rPr lang="en-US" sz="1200" b="1" dirty="0"/>
              <a:t>5 Million </a:t>
            </a:r>
            <a:r>
              <a:rPr lang="en-US" sz="1200" dirty="0"/>
              <a:t>to establish </a:t>
            </a:r>
            <a:r>
              <a:rPr lang="en-US" sz="1200" b="1" dirty="0"/>
              <a:t>50 FAS units (25 primary and 25 secondary) </a:t>
            </a:r>
            <a:r>
              <a:rPr lang="en-US" sz="1200" dirty="0"/>
              <a:t>in Sindh for the academic cycle 2026-2027.</a:t>
            </a:r>
            <a:endParaRPr lang="en-US" dirty="0"/>
          </a:p>
        </p:txBody>
      </p:sp>
      <p:sp>
        <p:nvSpPr>
          <p:cNvPr id="3" name="TextBox 2">
            <a:extLst>
              <a:ext uri="{FF2B5EF4-FFF2-40B4-BE49-F238E27FC236}">
                <a16:creationId xmlns:a16="http://schemas.microsoft.com/office/drawing/2014/main" id="{9E6A035F-5ADE-34D8-3063-41D4F8357A6E}"/>
              </a:ext>
            </a:extLst>
          </p:cNvPr>
          <p:cNvSpPr txBox="1"/>
          <p:nvPr/>
        </p:nvSpPr>
        <p:spPr>
          <a:xfrm>
            <a:off x="3540" y="71539"/>
            <a:ext cx="368813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i="1" dirty="0">
                <a:ea typeface="+mn-lt"/>
                <a:cs typeface="+mn-lt"/>
              </a:rPr>
              <a:t>Solar</a:t>
            </a:r>
          </a:p>
        </p:txBody>
      </p:sp>
      <p:sp>
        <p:nvSpPr>
          <p:cNvPr id="5" name="TextBox 4">
            <a:extLst>
              <a:ext uri="{FF2B5EF4-FFF2-40B4-BE49-F238E27FC236}">
                <a16:creationId xmlns:a16="http://schemas.microsoft.com/office/drawing/2014/main" id="{B0E3E11F-B9AD-B828-D0C5-BFB3D6079C28}"/>
              </a:ext>
            </a:extLst>
          </p:cNvPr>
          <p:cNvSpPr txBox="1"/>
          <p:nvPr/>
        </p:nvSpPr>
        <p:spPr>
          <a:xfrm>
            <a:off x="90318" y="2652862"/>
            <a:ext cx="3616595" cy="7232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sz="1200" dirty="0">
              <a:ea typeface="+mn-lt"/>
              <a:cs typeface="+mn-lt"/>
            </a:endParaRPr>
          </a:p>
          <a:p>
            <a:pPr algn="just"/>
            <a:r>
              <a:rPr lang="en-US" sz="1200" dirty="0">
                <a:ea typeface="+mn-lt"/>
                <a:cs typeface="+mn-lt"/>
              </a:rPr>
              <a:t>In an effort to move towards green energy,  FAS units are now equipped with solar panels. Schools are often located in areas where infrastructure is poor and access to electricity is an issue. Moving towards sustainable energy will provide these schools with access to electricity and will allow for continuity of education. It will also help reduce TCF’s ecological footprint, save on increasing electricity costs and expose students to the benefits of clean energy. </a:t>
            </a:r>
          </a:p>
          <a:p>
            <a:pPr algn="just"/>
            <a:endParaRPr lang="en-US" sz="1400" i="1" dirty="0">
              <a:ea typeface="+mn-lt"/>
              <a:cs typeface="+mn-lt"/>
            </a:endParaRPr>
          </a:p>
          <a:p>
            <a:pPr algn="just"/>
            <a:r>
              <a:rPr lang="en-US" sz="1400" b="1" i="1" dirty="0">
                <a:ea typeface="+mn-lt"/>
                <a:cs typeface="+mn-lt"/>
              </a:rPr>
              <a:t>Monitoring </a:t>
            </a:r>
            <a:endParaRPr lang="en-US" sz="1400" b="1" i="1" dirty="0">
              <a:cs typeface="Calibri"/>
            </a:endParaRPr>
          </a:p>
          <a:p>
            <a:pPr algn="just"/>
            <a:endParaRPr lang="en-US" sz="1200" dirty="0">
              <a:ea typeface="+mn-lt"/>
              <a:cs typeface="+mn-lt"/>
            </a:endParaRPr>
          </a:p>
          <a:p>
            <a:pPr algn="just"/>
            <a:r>
              <a:rPr lang="en-US" sz="1200" dirty="0">
                <a:ea typeface="+mn-lt"/>
                <a:cs typeface="+mn-lt"/>
              </a:rPr>
              <a:t>FAS schools will benefit from TCF’s field management staff and systems. As with regular TCF schools, principals and teachers will go through consistent professional development. This will prime them to deliver quality education in alignment with TCF’s belief in whole-child-</a:t>
            </a:r>
            <a:r>
              <a:rPr lang="en-US" sz="1200" dirty="0" err="1">
                <a:ea typeface="+mn-lt"/>
                <a:cs typeface="+mn-lt"/>
              </a:rPr>
              <a:t>centred</a:t>
            </a:r>
            <a:r>
              <a:rPr lang="en-US" sz="1200" dirty="0">
                <a:ea typeface="+mn-lt"/>
                <a:cs typeface="+mn-lt"/>
              </a:rPr>
              <a:t> teaching and learning, premised on inquiry, collaboration and joy in the process of learning. Learning outcomes will be monitored through the administration of centralized tests. As TCF has seen with its existing adopted government schools, improvement in school quality drives sizeable increases in enrollment and learning, thereby increasing the number of students that can transition to higher education or jobs which have a higher earning potential.  The progress of the FAS units will be shared on quarterly basis where not only several stages of the land acquisition and construction will be informed but also school operations  will be discussed; including progress of students.</a:t>
            </a:r>
            <a:endParaRPr lang="en-US" sz="1200" dirty="0">
              <a:cs typeface="Calibri"/>
            </a:endParaRPr>
          </a:p>
          <a:p>
            <a:pPr algn="just"/>
            <a:endParaRPr lang="en-US" sz="1200" dirty="0">
              <a:cs typeface="Calibri"/>
            </a:endParaRPr>
          </a:p>
          <a:p>
            <a:pPr algn="just"/>
            <a:endParaRPr lang="en-US" sz="1200" dirty="0">
              <a:cs typeface="Calibri"/>
            </a:endParaRPr>
          </a:p>
          <a:p>
            <a:pPr algn="just"/>
            <a:endParaRPr lang="en-US" dirty="0"/>
          </a:p>
          <a:p>
            <a:pPr algn="just"/>
            <a:endParaRPr lang="en-US" sz="1200" dirty="0">
              <a:cs typeface="Calibri"/>
            </a:endParaRPr>
          </a:p>
          <a:p>
            <a:pPr algn="just"/>
            <a:endParaRPr lang="en-US" sz="1200" dirty="0">
              <a:cs typeface="Calibri"/>
            </a:endParaRPr>
          </a:p>
          <a:p>
            <a:pPr algn="just"/>
            <a:endParaRPr lang="en-US" sz="1200" dirty="0">
              <a:cs typeface="Calibri"/>
            </a:endParaRPr>
          </a:p>
        </p:txBody>
      </p:sp>
      <p:pic>
        <p:nvPicPr>
          <p:cNvPr id="11" name="Picture 11">
            <a:extLst>
              <a:ext uri="{FF2B5EF4-FFF2-40B4-BE49-F238E27FC236}">
                <a16:creationId xmlns:a16="http://schemas.microsoft.com/office/drawing/2014/main" id="{266107FD-1022-BA24-AE5B-E01EEED0660B}"/>
              </a:ext>
            </a:extLst>
          </p:cNvPr>
          <p:cNvPicPr>
            <a:picLocks noChangeAspect="1"/>
          </p:cNvPicPr>
          <p:nvPr/>
        </p:nvPicPr>
        <p:blipFill>
          <a:blip r:embed="rId2"/>
          <a:stretch>
            <a:fillRect/>
          </a:stretch>
        </p:blipFill>
        <p:spPr>
          <a:xfrm>
            <a:off x="90318" y="332185"/>
            <a:ext cx="3538015" cy="2206152"/>
          </a:xfrm>
          <a:prstGeom prst="rect">
            <a:avLst/>
          </a:prstGeom>
        </p:spPr>
      </p:pic>
      <p:pic>
        <p:nvPicPr>
          <p:cNvPr id="12" name="Picture 12">
            <a:extLst>
              <a:ext uri="{FF2B5EF4-FFF2-40B4-BE49-F238E27FC236}">
                <a16:creationId xmlns:a16="http://schemas.microsoft.com/office/drawing/2014/main" id="{4E6691A8-C84E-9004-2924-6FBAD21DED28}"/>
              </a:ext>
            </a:extLst>
          </p:cNvPr>
          <p:cNvPicPr>
            <a:picLocks noChangeAspect="1"/>
          </p:cNvPicPr>
          <p:nvPr/>
        </p:nvPicPr>
        <p:blipFill>
          <a:blip r:embed="rId3"/>
          <a:stretch>
            <a:fillRect/>
          </a:stretch>
        </p:blipFill>
        <p:spPr>
          <a:xfrm>
            <a:off x="3832524" y="7772400"/>
            <a:ext cx="3789253" cy="1986762"/>
          </a:xfrm>
          <a:prstGeom prst="rect">
            <a:avLst/>
          </a:prstGeom>
        </p:spPr>
      </p:pic>
      <p:pic>
        <p:nvPicPr>
          <p:cNvPr id="7" name="Picture 8">
            <a:extLst>
              <a:ext uri="{FF2B5EF4-FFF2-40B4-BE49-F238E27FC236}">
                <a16:creationId xmlns:a16="http://schemas.microsoft.com/office/drawing/2014/main" id="{E71047DD-8562-AD5D-2BC3-086A5D576038}"/>
              </a:ext>
            </a:extLst>
          </p:cNvPr>
          <p:cNvPicPr>
            <a:picLocks noChangeAspect="1"/>
          </p:cNvPicPr>
          <p:nvPr/>
        </p:nvPicPr>
        <p:blipFill>
          <a:blip r:embed="rId4"/>
          <a:stretch>
            <a:fillRect/>
          </a:stretch>
        </p:blipFill>
        <p:spPr>
          <a:xfrm>
            <a:off x="3832524" y="122917"/>
            <a:ext cx="3717685" cy="2415420"/>
          </a:xfrm>
          <a:prstGeom prst="rect">
            <a:avLst/>
          </a:prstGeom>
        </p:spPr>
      </p:pic>
    </p:spTree>
    <p:extLst>
      <p:ext uri="{BB962C8B-B14F-4D97-AF65-F5344CB8AC3E}">
        <p14:creationId xmlns:p14="http://schemas.microsoft.com/office/powerpoint/2010/main" val="874322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DFEF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1CFA7CCC1D9A4388ECF0F2D653FF46" ma:contentTypeVersion="15" ma:contentTypeDescription="Create a new document." ma:contentTypeScope="" ma:versionID="fc5f20e5cd5e2a668d5f767dc416ef6d">
  <xsd:schema xmlns:xsd="http://www.w3.org/2001/XMLSchema" xmlns:xs="http://www.w3.org/2001/XMLSchema" xmlns:p="http://schemas.microsoft.com/office/2006/metadata/properties" xmlns:ns2="c88879c6-c3aa-48ed-8ea2-4e7244bb32e5" xmlns:ns3="f369a35d-2e67-4045-a561-5cb5354e0a91" targetNamespace="http://schemas.microsoft.com/office/2006/metadata/properties" ma:root="true" ma:fieldsID="1872c45c4adf6e097a6023ee9e6bb01d" ns2:_="" ns3:_="">
    <xsd:import namespace="c88879c6-c3aa-48ed-8ea2-4e7244bb32e5"/>
    <xsd:import namespace="f369a35d-2e67-4045-a561-5cb5354e0a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8879c6-c3aa-48ed-8ea2-4e7244bb32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d581ad6-50f2-4b6c-9215-c2d17a5bfc8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69a35d-2e67-4045-a561-5cb5354e0a9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8d326ff-1df9-41eb-ae88-3fe7d035e161}" ma:internalName="TaxCatchAll" ma:showField="CatchAllData" ma:web="f369a35d-2e67-4045-a561-5cb5354e0a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8879c6-c3aa-48ed-8ea2-4e7244bb32e5">
      <Terms xmlns="http://schemas.microsoft.com/office/infopath/2007/PartnerControls"/>
    </lcf76f155ced4ddcb4097134ff3c332f>
    <TaxCatchAll xmlns="f369a35d-2e67-4045-a561-5cb5354e0a91" xsi:nil="true"/>
  </documentManagement>
</p:properties>
</file>

<file path=customXml/itemProps1.xml><?xml version="1.0" encoding="utf-8"?>
<ds:datastoreItem xmlns:ds="http://schemas.openxmlformats.org/officeDocument/2006/customXml" ds:itemID="{A9332D27-FE52-4EDD-9BA5-7ACE12A6A6F2}"/>
</file>

<file path=customXml/itemProps2.xml><?xml version="1.0" encoding="utf-8"?>
<ds:datastoreItem xmlns:ds="http://schemas.openxmlformats.org/officeDocument/2006/customXml" ds:itemID="{9B7B24BE-39B3-4ACE-90EF-CEE29836899D}"/>
</file>

<file path=customXml/itemProps3.xml><?xml version="1.0" encoding="utf-8"?>
<ds:datastoreItem xmlns:ds="http://schemas.openxmlformats.org/officeDocument/2006/customXml" ds:itemID="{5519A7B3-576A-425C-95ED-C8E2CF64F036}"/>
</file>

<file path=docProps/app.xml><?xml version="1.0" encoding="utf-8"?>
<Properties xmlns="http://schemas.openxmlformats.org/officeDocument/2006/extended-properties" xmlns:vt="http://schemas.openxmlformats.org/officeDocument/2006/docPropsVTypes">
  <Template/>
  <TotalTime>435</TotalTime>
  <Words>1117</Words>
  <Application>Microsoft Office PowerPoint</Application>
  <PresentationFormat>Custom</PresentationFormat>
  <Paragraphs>47</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Ebrima</vt:lpstr>
      <vt:lpstr>Times New Roman</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Version 2 - Re-imagining Early Childhood Education at The Citizens Foundation - Concept note - TCF</dc:title>
  <dc:creator>Admin IFTCF</dc:creator>
  <cp:keywords>DAEMkGymjDM,BAByKJ5Rlu8</cp:keywords>
  <cp:lastModifiedBy>Rehab Naveed</cp:lastModifiedBy>
  <cp:revision>492</cp:revision>
  <dcterms:created xsi:type="dcterms:W3CDTF">2022-04-28T06:46:28Z</dcterms:created>
  <dcterms:modified xsi:type="dcterms:W3CDTF">2024-03-19T08:27:28Z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2020-11-05T00:00:00Z</vt:filetime>
  </property>
  <property fmtid="{D5CDD505-2E9C-101B-9397-08002B2CF9AE}" pid="3" name="Creator">
    <vt:lpwstr>Canva</vt:lpwstr>
  </property>
  <property fmtid="{D5CDD505-2E9C-101B-9397-08002B2CF9AE}" pid="4" name="LastSaved">
    <vt:filetime>2022-04-28T00:00:00Z</vt:filetime>
  </property>
  <property fmtid="{D5CDD505-2E9C-101B-9397-08002B2CF9AE}" pid="5" name="ContentTypeId">
    <vt:lpwstr>0x010100EE1CFA7CCC1D9A4388ECF0F2D653FF46</vt:lpwstr>
  </property>
</Properties>
</file>