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56" r:id="rId5"/>
    <p:sldId id="257" r:id="rId6"/>
    <p:sldId id="259" r:id="rId7"/>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Laiq" initials="SL" lastIdx="7" clrIdx="0">
    <p:extLst>
      <p:ext uri="{19B8F6BF-5375-455C-9EA6-DF929625EA0E}">
        <p15:presenceInfo xmlns:p15="http://schemas.microsoft.com/office/powerpoint/2012/main" userId="Sara Laiq" providerId="None"/>
      </p:ext>
    </p:extLst>
  </p:cmAuthor>
  <p:cmAuthor id="2" name="Sara Laiq" initials="SL [2]" lastIdx="14" clrIdx="1">
    <p:extLst>
      <p:ext uri="{19B8F6BF-5375-455C-9EA6-DF929625EA0E}">
        <p15:presenceInfo xmlns:p15="http://schemas.microsoft.com/office/powerpoint/2012/main" userId="S::sara.laiq@tcf.org.pk::7bcacfa3-8e54-4949-a5b1-f74fafe53761" providerId="AD"/>
      </p:ext>
    </p:extLst>
  </p:cmAuthor>
  <p:cmAuthor id="3" name="Mishael Ali Khan" initials="MK" lastIdx="30" clrIdx="2">
    <p:extLst>
      <p:ext uri="{19B8F6BF-5375-455C-9EA6-DF929625EA0E}">
        <p15:presenceInfo xmlns:p15="http://schemas.microsoft.com/office/powerpoint/2012/main" userId="S::mishael.khan@tcf.org.pk::e8a48db7-8230-410e-8074-dd86ab328775" providerId="AD"/>
      </p:ext>
    </p:extLst>
  </p:cmAuthor>
  <p:cmAuthor id="4" name="Marketing Dept." initials="MD" lastIdx="2" clrIdx="3">
    <p:extLst>
      <p:ext uri="{19B8F6BF-5375-455C-9EA6-DF929625EA0E}">
        <p15:presenceInfo xmlns:p15="http://schemas.microsoft.com/office/powerpoint/2012/main" userId="S::marketing@tcf.org.pk::dad5941d-204b-45a2-b9a3-441ca8235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961F8-E097-E12C-CC62-0091B38C7367}" v="1" dt="2023-02-16T12:17:56.620"/>
    <p1510:client id="{066D4D22-CB22-9333-AB30-E1844354CAAF}" v="548" dt="2022-07-27T07:03:48.003"/>
    <p1510:client id="{07996E93-F523-CD4B-ED11-BA21AA5AB25D}" v="6" dt="2022-08-23T09:19:43.971"/>
    <p1510:client id="{1618944A-5C6A-7248-9BAD-E2D2AA2662CC}" v="4" dt="2023-11-28T09:43:30.781"/>
    <p1510:client id="{182B9CD6-5ADB-49F8-4A5F-BB57129D71AD}" v="2" dt="2022-08-19T11:04:58.332"/>
    <p1510:client id="{18895B00-6C89-DEC7-AF80-641497F97EE5}" v="1" dt="2022-07-29T06:25:58.182"/>
    <p1510:client id="{194D1309-E63E-EA63-619C-8A4586BCE27C}" v="10" dt="2022-07-25T07:18:19.013"/>
    <p1510:client id="{1FA673A4-576B-CB29-FD32-9CDD6088894E}" v="272" dt="2022-08-24T08:14:20.464"/>
    <p1510:client id="{26B770C1-C33F-2D09-F13F-B2ED362E2B60}" v="2" dt="2022-12-07T08:47:45.033"/>
    <p1510:client id="{301094FE-E083-865B-81B0-F6935D5497E0}" v="53" dt="2022-11-21T12:02:34.708"/>
    <p1510:client id="{323CF21C-994E-951E-C7EA-5C640699326E}" v="8" dt="2022-10-19T09:52:34.384"/>
    <p1510:client id="{3613C366-6DEA-7476-50DB-BECE77EB31F4}" v="41" dt="2022-12-06T18:27:19.253"/>
    <p1510:client id="{49A5D0AE-4D12-A188-0580-B5468A335B78}" v="384" dt="2022-07-25T08:22:28.415"/>
    <p1510:client id="{5255B3B3-5277-5268-8108-C812918F0E3A}" v="265" dt="2022-07-22T09:43:13.353"/>
    <p1510:client id="{5FDE0369-7E38-98E6-20A4-F6A34994BA94}" v="31" dt="2022-07-29T04:50:47.293"/>
    <p1510:client id="{66EB19E2-09D9-66EB-30CD-D354DDD7C9FA}" v="15" dt="2022-08-19T11:10:06.366"/>
    <p1510:client id="{6F278445-BEE1-DEA7-C975-B1AE181165E7}" v="1" dt="2022-07-28T11:40:50.592"/>
    <p1510:client id="{7ABF850E-96F1-E513-2F76-7BC371510FF6}" v="29" dt="2022-12-06T10:02:14.311"/>
    <p1510:client id="{86C7B842-852E-B5F5-D3A2-859BFA6938D4}" v="218" dt="2023-02-16T12:16:16.115"/>
    <p1510:client id="{87171790-9E3E-6A3C-113C-2F3D3862C3EA}" v="24" dt="2022-08-23T10:20:36.057"/>
    <p1510:client id="{8DE1BC56-D71D-B0AB-1860-0FFEBBAC60A8}" v="13" dt="2022-11-28T10:14:34.130"/>
    <p1510:client id="{9499E513-F76D-406F-73FE-0264C82329EF}" v="14" dt="2022-08-23T06:04:56.689"/>
    <p1510:client id="{94B70273-5897-6F74-C84D-698851D546AE}" v="46" dt="2022-07-26T12:13:43.575"/>
    <p1510:client id="{96FF748F-E82D-9490-44E5-1729485A9186}" v="24" dt="2022-12-07T08:48:16.085"/>
    <p1510:client id="{A01F5634-D4AF-3645-533B-BFD37215837C}" v="15" dt="2022-08-22T17:51:09.484"/>
    <p1510:client id="{A0CCF96B-CB67-7984-33FF-FB68949960E6}" v="136" dt="2022-07-25T11:33:43.707"/>
    <p1510:client id="{A72F4153-F1FA-E05B-DB06-70C04625FF7C}" v="119" dt="2022-07-14T10:52:08.006"/>
    <p1510:client id="{B8C93A55-A115-5FB0-A904-415887C3AE64}" v="12" dt="2022-08-24T07:29:59.674"/>
    <p1510:client id="{BA8BD23F-7DCA-317E-C42B-905AB4DD7FBD}" v="12" dt="2022-11-28T11:22:48.767"/>
    <p1510:client id="{BDF460EE-B15C-D806-2F6F-5E4924C23FB1}" v="2" dt="2022-08-23T05:54:52.983"/>
    <p1510:client id="{CA8E4D98-F80B-BF29-0EFA-0B1CA582CDC8}" v="4" dt="2022-07-29T05:07:21.234"/>
    <p1510:client id="{DB0E402B-5986-C399-1B57-07C39EE4F228}" v="3" dt="2022-08-24T11:09:44.810"/>
    <p1510:client id="{DF092D48-97A3-E875-415D-327C503C0A85}" v="68" dt="2022-11-25T04:34:50.254"/>
    <p1510:client id="{E24B9DD0-F860-B14D-C482-7922D83CA905}" v="5" dt="2022-07-27T07:14:40.519"/>
    <p1510:client id="{EB4CBADC-296F-6369-0BB7-04D5031F0129}" v="18" dt="2022-10-19T06:26:21.490"/>
    <p1510:client id="{EF213B75-1350-BEF6-BD44-F628E26A548E}" v="1" dt="2022-08-26T06:05:14.4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4" d="100"/>
          <a:sy n="64" d="100"/>
        </p:scale>
        <p:origin x="1884" y="-117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ta Devraj" userId="S::mamta.devraj@tcf.org.pk::b23e2667-b438-4058-b0ff-19652c01db49" providerId="AD" clId="Web-{86C7B842-852E-B5F5-D3A2-859BFA6938D4}"/>
    <pc:docChg chg="modSld">
      <pc:chgData name="Mamta Devraj" userId="S::mamta.devraj@tcf.org.pk::b23e2667-b438-4058-b0ff-19652c01db49" providerId="AD" clId="Web-{86C7B842-852E-B5F5-D3A2-859BFA6938D4}" dt="2023-02-16T12:16:16.115" v="120" actId="1076"/>
      <pc:docMkLst>
        <pc:docMk/>
      </pc:docMkLst>
      <pc:sldChg chg="addSp modSp">
        <pc:chgData name="Mamta Devraj" userId="S::mamta.devraj@tcf.org.pk::b23e2667-b438-4058-b0ff-19652c01db49" providerId="AD" clId="Web-{86C7B842-852E-B5F5-D3A2-859BFA6938D4}" dt="2023-02-16T12:15:45.129" v="113" actId="20577"/>
        <pc:sldMkLst>
          <pc:docMk/>
          <pc:sldMk cId="0" sldId="256"/>
        </pc:sldMkLst>
        <pc:spChg chg="add mod">
          <ac:chgData name="Mamta Devraj" userId="S::mamta.devraj@tcf.org.pk::b23e2667-b438-4058-b0ff-19652c01db49" providerId="AD" clId="Web-{86C7B842-852E-B5F5-D3A2-859BFA6938D4}" dt="2023-02-16T12:12:51.794" v="79" actId="20577"/>
          <ac:spMkLst>
            <pc:docMk/>
            <pc:sldMk cId="0" sldId="256"/>
            <ac:spMk id="12" creationId="{60CC0423-AB4A-7CA8-7E32-9FD5AE4B7D48}"/>
          </ac:spMkLst>
        </pc:spChg>
        <pc:spChg chg="add mod">
          <ac:chgData name="Mamta Devraj" userId="S::mamta.devraj@tcf.org.pk::b23e2667-b438-4058-b0ff-19652c01db49" providerId="AD" clId="Web-{86C7B842-852E-B5F5-D3A2-859BFA6938D4}" dt="2023-02-16T12:13:38.812" v="92" actId="1076"/>
          <ac:spMkLst>
            <pc:docMk/>
            <pc:sldMk cId="0" sldId="256"/>
            <ac:spMk id="13" creationId="{5D4A5DDF-1837-387D-CF3B-136CDC9F357C}"/>
          </ac:spMkLst>
        </pc:spChg>
        <pc:spChg chg="add mod">
          <ac:chgData name="Mamta Devraj" userId="S::mamta.devraj@tcf.org.pk::b23e2667-b438-4058-b0ff-19652c01db49" providerId="AD" clId="Web-{86C7B842-852E-B5F5-D3A2-859BFA6938D4}" dt="2023-02-16T12:13:32.968" v="91" actId="1076"/>
          <ac:spMkLst>
            <pc:docMk/>
            <pc:sldMk cId="0" sldId="256"/>
            <ac:spMk id="14" creationId="{41CE47F3-E880-0045-A169-07FD08DEA7E5}"/>
          </ac:spMkLst>
        </pc:spChg>
        <pc:spChg chg="add mod">
          <ac:chgData name="Mamta Devraj" userId="S::mamta.devraj@tcf.org.pk::b23e2667-b438-4058-b0ff-19652c01db49" providerId="AD" clId="Web-{86C7B842-852E-B5F5-D3A2-859BFA6938D4}" dt="2023-02-16T12:15:45.129" v="113" actId="20577"/>
          <ac:spMkLst>
            <pc:docMk/>
            <pc:sldMk cId="0" sldId="256"/>
            <ac:spMk id="15" creationId="{188999AF-F63B-9095-170C-5E3ED825160F}"/>
          </ac:spMkLst>
        </pc:spChg>
      </pc:sldChg>
      <pc:sldChg chg="modSp">
        <pc:chgData name="Mamta Devraj" userId="S::mamta.devraj@tcf.org.pk::b23e2667-b438-4058-b0ff-19652c01db49" providerId="AD" clId="Web-{86C7B842-852E-B5F5-D3A2-859BFA6938D4}" dt="2023-02-16T12:16:16.115" v="120" actId="1076"/>
        <pc:sldMkLst>
          <pc:docMk/>
          <pc:sldMk cId="0" sldId="257"/>
        </pc:sldMkLst>
        <pc:spChg chg="mod">
          <ac:chgData name="Mamta Devraj" userId="S::mamta.devraj@tcf.org.pk::b23e2667-b438-4058-b0ff-19652c01db49" providerId="AD" clId="Web-{86C7B842-852E-B5F5-D3A2-859BFA6938D4}" dt="2023-02-16T12:16:16.115" v="120" actId="1076"/>
          <ac:spMkLst>
            <pc:docMk/>
            <pc:sldMk cId="0" sldId="257"/>
            <ac:spMk id="3" creationId="{00000000-0000-0000-0000-000000000000}"/>
          </ac:spMkLst>
        </pc:spChg>
      </pc:sldChg>
    </pc:docChg>
  </pc:docChgLst>
  <pc:docChgLst>
    <pc:chgData name="Hadiqa Tul Firdous" userId="S::hadiqatul.firdous@tcf.org.pk::d48f352b-3212-4c81-9f22-23d3b6bf2004" providerId="AD" clId="Web-{1618944A-5C6A-7248-9BAD-E2D2AA2662CC}"/>
    <pc:docChg chg="modSld">
      <pc:chgData name="Hadiqa Tul Firdous" userId="S::hadiqatul.firdous@tcf.org.pk::d48f352b-3212-4c81-9f22-23d3b6bf2004" providerId="AD" clId="Web-{1618944A-5C6A-7248-9BAD-E2D2AA2662CC}" dt="2023-11-28T09:43:30.781" v="1" actId="20577"/>
      <pc:docMkLst>
        <pc:docMk/>
      </pc:docMkLst>
      <pc:sldChg chg="modSp">
        <pc:chgData name="Hadiqa Tul Firdous" userId="S::hadiqatul.firdous@tcf.org.pk::d48f352b-3212-4c81-9f22-23d3b6bf2004" providerId="AD" clId="Web-{1618944A-5C6A-7248-9BAD-E2D2AA2662CC}" dt="2023-11-28T09:43:30.781" v="1" actId="20577"/>
        <pc:sldMkLst>
          <pc:docMk/>
          <pc:sldMk cId="0" sldId="257"/>
        </pc:sldMkLst>
        <pc:spChg chg="mod">
          <ac:chgData name="Hadiqa Tul Firdous" userId="S::hadiqatul.firdous@tcf.org.pk::d48f352b-3212-4c81-9f22-23d3b6bf2004" providerId="AD" clId="Web-{1618944A-5C6A-7248-9BAD-E2D2AA2662CC}" dt="2023-11-28T09:43:30.781" v="1" actId="20577"/>
          <ac:spMkLst>
            <pc:docMk/>
            <pc:sldMk cId="0" sldId="257"/>
            <ac:spMk id="3" creationId="{00000000-0000-0000-0000-000000000000}"/>
          </ac:spMkLst>
        </pc:spChg>
      </pc:sldChg>
    </pc:docChg>
  </pc:docChgLst>
  <pc:docChgLst>
    <pc:chgData name="Mamta Devraj" userId="S::mamta.devraj@tcf.org.pk::b23e2667-b438-4058-b0ff-19652c01db49" providerId="AD" clId="Web-{009961F8-E097-E12C-CC62-0091B38C7367}"/>
    <pc:docChg chg="modSld">
      <pc:chgData name="Mamta Devraj" userId="S::mamta.devraj@tcf.org.pk::b23e2667-b438-4058-b0ff-19652c01db49" providerId="AD" clId="Web-{009961F8-E097-E12C-CC62-0091B38C7367}" dt="2023-02-16T12:17:56.620" v="0" actId="1076"/>
      <pc:docMkLst>
        <pc:docMk/>
      </pc:docMkLst>
      <pc:sldChg chg="modSp">
        <pc:chgData name="Mamta Devraj" userId="S::mamta.devraj@tcf.org.pk::b23e2667-b438-4058-b0ff-19652c01db49" providerId="AD" clId="Web-{009961F8-E097-E12C-CC62-0091B38C7367}" dt="2023-02-16T12:17:56.620" v="0" actId="1076"/>
        <pc:sldMkLst>
          <pc:docMk/>
          <pc:sldMk cId="0" sldId="257"/>
        </pc:sldMkLst>
        <pc:spChg chg="mod">
          <ac:chgData name="Mamta Devraj" userId="S::mamta.devraj@tcf.org.pk::b23e2667-b438-4058-b0ff-19652c01db49" providerId="AD" clId="Web-{009961F8-E097-E12C-CC62-0091B38C7367}" dt="2023-02-16T12:17:56.620" v="0" actId="1076"/>
          <ac:spMkLst>
            <pc:docMk/>
            <pc:sldMk cId="0" sldId="2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4C493F0D-A478-BC42-90E4-835B6A687334}" type="datetimeFigureOut">
              <a:rPr lang="x-none" smtClean="0"/>
              <a:t>11/28/2023</a:t>
            </a:fld>
            <a:endParaRPr lang="x-none"/>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5B6C8504-E1B0-2041-B2C7-5633F77B8C81}" type="slidenum">
              <a:rPr lang="x-none" smtClean="0"/>
              <a:t>‹#›</a:t>
            </a:fld>
            <a:endParaRPr lang="x-none"/>
          </a:p>
        </p:txBody>
      </p:sp>
    </p:spTree>
    <p:extLst>
      <p:ext uri="{BB962C8B-B14F-4D97-AF65-F5344CB8AC3E}">
        <p14:creationId xmlns:p14="http://schemas.microsoft.com/office/powerpoint/2010/main" val="149833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5B6C8504-E1B0-2041-B2C7-5633F77B8C81}" type="slidenum">
              <a:rPr lang="x-none" smtClean="0"/>
              <a:t>2</a:t>
            </a:fld>
            <a:endParaRPr lang="x-none"/>
          </a:p>
        </p:txBody>
      </p:sp>
    </p:spTree>
    <p:extLst>
      <p:ext uri="{BB962C8B-B14F-4D97-AF65-F5344CB8AC3E}">
        <p14:creationId xmlns:p14="http://schemas.microsoft.com/office/powerpoint/2010/main" val="297697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Tahoma"/>
                <a:cs typeface="Tahoma"/>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7559992" cy="76073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6345" y="520948"/>
            <a:ext cx="6590159" cy="613410"/>
          </a:xfrm>
          <a:prstGeom prst="rect">
            <a:avLst/>
          </a:prstGeom>
        </p:spPr>
        <p:txBody>
          <a:bodyPr wrap="square" lIns="0" tIns="0" rIns="0" bIns="0">
            <a:spAutoFit/>
          </a:bodyPr>
          <a:lstStyle>
            <a:lvl1pPr>
              <a:defRPr sz="3850" b="1" i="0">
                <a:solidFill>
                  <a:schemeClr val="bg1"/>
                </a:solidFill>
                <a:latin typeface="Tahoma"/>
                <a:cs typeface="Tahoma"/>
              </a:defRPr>
            </a:lvl1pPr>
          </a:lstStyle>
          <a:p>
            <a:endParaRPr/>
          </a:p>
        </p:txBody>
      </p:sp>
      <p:sp>
        <p:nvSpPr>
          <p:cNvPr id="3" name="Holder 3"/>
          <p:cNvSpPr>
            <a:spLocks noGrp="1"/>
          </p:cNvSpPr>
          <p:nvPr>
            <p:ph type="body" idx="1"/>
          </p:nvPr>
        </p:nvSpPr>
        <p:spPr>
          <a:xfrm>
            <a:off x="504328" y="1756202"/>
            <a:ext cx="6554193" cy="58121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jp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g"/><Relationship Id="rId10" Type="http://schemas.openxmlformats.org/officeDocument/2006/relationships/image" Target="../media/image17.jp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0" y="4421917"/>
            <a:ext cx="7552690" cy="1523402"/>
          </a:xfrm>
          <a:custGeom>
            <a:avLst/>
            <a:gdLst/>
            <a:ahLst/>
            <a:cxnLst/>
            <a:rect l="l" t="t" r="r" b="b"/>
            <a:pathLst>
              <a:path w="7552690" h="5786120">
                <a:moveTo>
                  <a:pt x="0" y="5785612"/>
                </a:moveTo>
                <a:lnTo>
                  <a:pt x="7552435" y="5785612"/>
                </a:lnTo>
                <a:lnTo>
                  <a:pt x="7552435" y="0"/>
                </a:lnTo>
                <a:lnTo>
                  <a:pt x="0" y="0"/>
                </a:lnTo>
                <a:lnTo>
                  <a:pt x="0" y="5785612"/>
                </a:lnTo>
                <a:close/>
              </a:path>
            </a:pathLst>
          </a:custGeom>
          <a:solidFill>
            <a:srgbClr val="009444"/>
          </a:solidFill>
        </p:spPr>
        <p:txBody>
          <a:bodyPr wrap="square" lIns="0" tIns="0" rIns="0" bIns="0" rtlCol="0"/>
          <a:lstStyle/>
          <a:p>
            <a:endParaRPr/>
          </a:p>
        </p:txBody>
      </p:sp>
      <p:sp>
        <p:nvSpPr>
          <p:cNvPr id="3" name="object 3"/>
          <p:cNvSpPr txBox="1"/>
          <p:nvPr/>
        </p:nvSpPr>
        <p:spPr>
          <a:xfrm>
            <a:off x="0" y="6007200"/>
            <a:ext cx="7560309" cy="1338828"/>
          </a:xfrm>
          <a:prstGeom prst="rect">
            <a:avLst/>
          </a:prstGeom>
          <a:solidFill>
            <a:srgbClr val="006738"/>
          </a:solidFill>
        </p:spPr>
        <p:txBody>
          <a:bodyPr vert="horz" wrap="square" lIns="0" tIns="76200" rIns="0" bIns="0" rtlCol="0" anchor="t">
            <a:spAutoFit/>
          </a:bodyPr>
          <a:lstStyle/>
          <a:p>
            <a:pPr marL="338455" marR="183515">
              <a:spcBef>
                <a:spcPts val="600"/>
              </a:spcBef>
            </a:pP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38455" marR="183515">
              <a:spcBef>
                <a:spcPts val="600"/>
              </a:spcBef>
            </a:pPr>
            <a:r>
              <a:rPr lang="en-US" sz="1200">
                <a:solidFill>
                  <a:schemeClr val="bg1"/>
                </a:solidFill>
                <a:latin typeface="Tahoma"/>
                <a:ea typeface="Tahoma"/>
                <a:cs typeface="Tahoma"/>
              </a:rPr>
              <a:t>To further its mission to provide quality education to less privileged children, TCF has adopted 383 government schools through public-private partnerships with provincial governments across Pakistan. TCF is improving the quality of these schools by building additional classrooms, and facilities and improving overall education quality. </a:t>
            </a:r>
          </a:p>
          <a:p>
            <a:pPr marL="338455" marR="183515">
              <a:spcBef>
                <a:spcPts val="600"/>
              </a:spcBef>
            </a:pPr>
            <a:endParaRPr lang="en-US" sz="1200" b="1" spc="-55">
              <a:solidFill>
                <a:schemeClr val="bg1"/>
              </a:solidFill>
              <a:latin typeface="Verdana"/>
              <a:ea typeface="Verdana"/>
            </a:endParaRPr>
          </a:p>
        </p:txBody>
      </p:sp>
      <p:sp>
        <p:nvSpPr>
          <p:cNvPr id="4" name="object 4"/>
          <p:cNvSpPr/>
          <p:nvPr/>
        </p:nvSpPr>
        <p:spPr>
          <a:xfrm>
            <a:off x="0" y="10005459"/>
            <a:ext cx="7560309" cy="315685"/>
          </a:xfrm>
          <a:custGeom>
            <a:avLst/>
            <a:gdLst/>
            <a:ahLst/>
            <a:cxnLst/>
            <a:rect l="l" t="t" r="r" b="b"/>
            <a:pathLst>
              <a:path w="3356609" h="101600">
                <a:moveTo>
                  <a:pt x="3356292" y="0"/>
                </a:moveTo>
                <a:lnTo>
                  <a:pt x="0" y="0"/>
                </a:lnTo>
                <a:lnTo>
                  <a:pt x="0" y="101600"/>
                </a:lnTo>
                <a:lnTo>
                  <a:pt x="3356292" y="101600"/>
                </a:lnTo>
                <a:lnTo>
                  <a:pt x="3356292" y="0"/>
                </a:lnTo>
                <a:close/>
              </a:path>
            </a:pathLst>
          </a:custGeom>
          <a:solidFill>
            <a:srgbClr val="006738"/>
          </a:solidFill>
        </p:spPr>
        <p:txBody>
          <a:bodyPr wrap="square" lIns="0" tIns="0" rIns="0" bIns="0" rtlCol="0"/>
          <a:lstStyle/>
          <a:p>
            <a:endParaRPr/>
          </a:p>
        </p:txBody>
      </p:sp>
      <p:sp>
        <p:nvSpPr>
          <p:cNvPr id="5" name="Rectangle 4"/>
          <p:cNvSpPr/>
          <p:nvPr/>
        </p:nvSpPr>
        <p:spPr>
          <a:xfrm>
            <a:off x="0" y="4675786"/>
            <a:ext cx="6999381" cy="1015663"/>
          </a:xfrm>
          <a:prstGeom prst="rect">
            <a:avLst/>
          </a:prstGeom>
        </p:spPr>
        <p:txBody>
          <a:bodyPr wrap="square">
            <a:spAutoFit/>
          </a:bodyPr>
          <a:lstStyle/>
          <a:p>
            <a:pPr marL="338455">
              <a:spcBef>
                <a:spcPts val="930"/>
              </a:spcBef>
            </a:pPr>
            <a:r>
              <a:rPr lang="en-US" sz="3000" b="1">
                <a:solidFill>
                  <a:srgbClr val="FFFFFF"/>
                </a:solidFill>
                <a:latin typeface="Tahoma"/>
                <a:cs typeface="Tahoma"/>
              </a:rPr>
              <a:t>Enhancing Infrastructure in TCF's Partnership Schools in Punjab</a:t>
            </a:r>
            <a:endParaRPr lang="en-US" sz="3000">
              <a:latin typeface="Tahoma"/>
              <a:cs typeface="Tahoma"/>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719" y="237981"/>
            <a:ext cx="2666869" cy="103948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069" r="5685" b="1"/>
          <a:stretch/>
        </p:blipFill>
        <p:spPr>
          <a:xfrm>
            <a:off x="0" y="1829743"/>
            <a:ext cx="3744686" cy="259217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444" b="371"/>
          <a:stretch/>
        </p:blipFill>
        <p:spPr>
          <a:xfrm>
            <a:off x="3744686" y="1829742"/>
            <a:ext cx="3815623" cy="259217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054"/>
          <a:stretch/>
        </p:blipFill>
        <p:spPr>
          <a:xfrm>
            <a:off x="0" y="7346027"/>
            <a:ext cx="3867342" cy="265943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7556"/>
          <a:stretch/>
        </p:blipFill>
        <p:spPr>
          <a:xfrm>
            <a:off x="3864952" y="7346027"/>
            <a:ext cx="3687737" cy="2659432"/>
          </a:xfrm>
          <a:prstGeom prst="rect">
            <a:avLst/>
          </a:prstGeom>
        </p:spPr>
      </p:pic>
      <p:sp>
        <p:nvSpPr>
          <p:cNvPr id="11" name="object 4"/>
          <p:cNvSpPr/>
          <p:nvPr/>
        </p:nvSpPr>
        <p:spPr>
          <a:xfrm>
            <a:off x="0" y="1531339"/>
            <a:ext cx="7560309" cy="315685"/>
          </a:xfrm>
          <a:custGeom>
            <a:avLst/>
            <a:gdLst/>
            <a:ahLst/>
            <a:cxnLst/>
            <a:rect l="l" t="t" r="r" b="b"/>
            <a:pathLst>
              <a:path w="3356609" h="101600">
                <a:moveTo>
                  <a:pt x="3356292" y="0"/>
                </a:moveTo>
                <a:lnTo>
                  <a:pt x="0" y="0"/>
                </a:lnTo>
                <a:lnTo>
                  <a:pt x="0" y="101600"/>
                </a:lnTo>
                <a:lnTo>
                  <a:pt x="3356292" y="101600"/>
                </a:lnTo>
                <a:lnTo>
                  <a:pt x="3356292" y="0"/>
                </a:lnTo>
                <a:close/>
              </a:path>
            </a:pathLst>
          </a:custGeom>
          <a:solidFill>
            <a:srgbClr val="006738"/>
          </a:solidFill>
        </p:spPr>
        <p:txBody>
          <a:bodyPr wrap="square" lIns="0" tIns="0" rIns="0" bIns="0" rtlCol="0"/>
          <a:lstStyle/>
          <a:p>
            <a:endParaRPr/>
          </a:p>
        </p:txBody>
      </p:sp>
      <p:sp>
        <p:nvSpPr>
          <p:cNvPr id="12" name="TextBox 11">
            <a:extLst>
              <a:ext uri="{FF2B5EF4-FFF2-40B4-BE49-F238E27FC236}">
                <a16:creationId xmlns:a16="http://schemas.microsoft.com/office/drawing/2014/main" id="{60CC0423-AB4A-7CA8-7E32-9FD5AE4B7D48}"/>
              </a:ext>
            </a:extLst>
          </p:cNvPr>
          <p:cNvSpPr txBox="1"/>
          <p:nvPr/>
        </p:nvSpPr>
        <p:spPr>
          <a:xfrm>
            <a:off x="34" y="1828048"/>
            <a:ext cx="31734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cs typeface="Calibri"/>
              </a:rPr>
              <a:t>Partnership School in Punjab before additional room construction.</a:t>
            </a:r>
          </a:p>
        </p:txBody>
      </p:sp>
      <p:sp>
        <p:nvSpPr>
          <p:cNvPr id="13" name="TextBox 12">
            <a:extLst>
              <a:ext uri="{FF2B5EF4-FFF2-40B4-BE49-F238E27FC236}">
                <a16:creationId xmlns:a16="http://schemas.microsoft.com/office/drawing/2014/main" id="{5D4A5DDF-1837-387D-CF3B-136CDC9F357C}"/>
              </a:ext>
            </a:extLst>
          </p:cNvPr>
          <p:cNvSpPr txBox="1"/>
          <p:nvPr/>
        </p:nvSpPr>
        <p:spPr>
          <a:xfrm>
            <a:off x="273609" y="7346396"/>
            <a:ext cx="31734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cs typeface="Calibri"/>
              </a:rPr>
              <a:t>Partnership School in Punjab before additional room construction.</a:t>
            </a:r>
          </a:p>
        </p:txBody>
      </p:sp>
      <p:sp>
        <p:nvSpPr>
          <p:cNvPr id="14" name="TextBox 13">
            <a:extLst>
              <a:ext uri="{FF2B5EF4-FFF2-40B4-BE49-F238E27FC236}">
                <a16:creationId xmlns:a16="http://schemas.microsoft.com/office/drawing/2014/main" id="{41CE47F3-E880-0045-A169-07FD08DEA7E5}"/>
              </a:ext>
            </a:extLst>
          </p:cNvPr>
          <p:cNvSpPr txBox="1"/>
          <p:nvPr/>
        </p:nvSpPr>
        <p:spPr>
          <a:xfrm>
            <a:off x="3920518" y="1828048"/>
            <a:ext cx="31734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cs typeface="Calibri"/>
              </a:rPr>
              <a:t>Partnership School in Punjab after additional room construction.</a:t>
            </a:r>
          </a:p>
        </p:txBody>
      </p:sp>
      <p:sp>
        <p:nvSpPr>
          <p:cNvPr id="15" name="TextBox 14">
            <a:extLst>
              <a:ext uri="{FF2B5EF4-FFF2-40B4-BE49-F238E27FC236}">
                <a16:creationId xmlns:a16="http://schemas.microsoft.com/office/drawing/2014/main" id="{188999AF-F63B-9095-170C-5E3ED825160F}"/>
              </a:ext>
            </a:extLst>
          </p:cNvPr>
          <p:cNvSpPr txBox="1"/>
          <p:nvPr/>
        </p:nvSpPr>
        <p:spPr>
          <a:xfrm>
            <a:off x="4057336" y="7270386"/>
            <a:ext cx="31734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cs typeface="Calibri"/>
              </a:rPr>
              <a:t>Partnership School in Punjab after additional room construction.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8283066"/>
            <a:ext cx="7556500" cy="2410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68587" y="282828"/>
            <a:ext cx="5916524" cy="968214"/>
          </a:xfrm>
          <a:prstGeom prst="rect">
            <a:avLst/>
          </a:prstGeom>
        </p:spPr>
        <p:txBody>
          <a:bodyPr vert="horz" wrap="square" lIns="0" tIns="115570" rIns="0" bIns="0" rtlCol="0" anchor="t">
            <a:spAutoFit/>
          </a:bodyPr>
          <a:lstStyle/>
          <a:p>
            <a:pPr marL="12700">
              <a:spcBef>
                <a:spcPts val="910"/>
              </a:spcBef>
            </a:pPr>
            <a:r>
              <a:rPr lang="en-GB" sz="2000" b="0" dirty="0">
                <a:solidFill>
                  <a:srgbClr val="231F20"/>
                </a:solidFill>
              </a:rPr>
              <a:t>Enhancing Education Infrastructure under </a:t>
            </a:r>
            <a:br>
              <a:rPr lang="en-GB" sz="2000" b="0" dirty="0"/>
            </a:br>
            <a:r>
              <a:rPr sz="2000" b="0" dirty="0">
                <a:solidFill>
                  <a:srgbClr val="231F20"/>
                </a:solidFill>
              </a:rPr>
              <a:t>TCF’s </a:t>
            </a:r>
            <a:r>
              <a:rPr lang="en-US" sz="2000" b="0" dirty="0">
                <a:solidFill>
                  <a:srgbClr val="231F20"/>
                </a:solidFill>
              </a:rPr>
              <a:t>Punjab </a:t>
            </a:r>
            <a:r>
              <a:rPr sz="2000" b="0" dirty="0">
                <a:solidFill>
                  <a:srgbClr val="231F20"/>
                </a:solidFill>
              </a:rPr>
              <a:t>Partnership Schools Program</a:t>
            </a:r>
            <a:endParaRPr sz="2000" b="0" dirty="0"/>
          </a:p>
          <a:p>
            <a:pPr marL="12700" marR="5080">
              <a:spcBef>
                <a:spcPts val="405"/>
              </a:spcBef>
            </a:pPr>
            <a:endParaRPr sz="1200" b="0" spc="-85" dirty="0">
              <a:solidFill>
                <a:srgbClr val="231F20"/>
              </a:solidFill>
              <a:latin typeface="Verdana"/>
              <a:ea typeface="Verdana"/>
              <a:cs typeface="Verdana"/>
            </a:endParaRPr>
          </a:p>
        </p:txBody>
      </p:sp>
      <p:sp>
        <p:nvSpPr>
          <p:cNvPr id="3" name="object 3"/>
          <p:cNvSpPr txBox="1"/>
          <p:nvPr/>
        </p:nvSpPr>
        <p:spPr>
          <a:xfrm>
            <a:off x="613817" y="2939304"/>
            <a:ext cx="6656469" cy="5498941"/>
          </a:xfrm>
          <a:prstGeom prst="rect">
            <a:avLst/>
          </a:prstGeom>
        </p:spPr>
        <p:txBody>
          <a:bodyPr vert="horz" wrap="square" lIns="0" tIns="12700" rIns="0" bIns="0" rtlCol="0" anchor="t">
            <a:spAutoFit/>
          </a:bodyPr>
          <a:lstStyle/>
          <a:p>
            <a:r>
              <a:rPr lang="en-US" sz="1150" dirty="0">
                <a:latin typeface="Tahoma"/>
                <a:ea typeface="Tahoma"/>
                <a:cs typeface="Tahoma"/>
              </a:rPr>
              <a:t>Scaling the supply of quality government schools is part of TCF's 2030 strategy to magnify its impact by creating 2 million agents of positive change: well-rounded, motivated, and capable individuals who will not only be able to steer themselves and their families out of poverty but will also seek to improve the future of their communities and society at large. </a:t>
            </a:r>
          </a:p>
          <a:p>
            <a:endParaRPr lang="en-US" sz="1150" dirty="0">
              <a:latin typeface="Tahoma" panose="020B0604030504040204" pitchFamily="34" charset="0"/>
              <a:ea typeface="Tahoma" panose="020B0604030504040204" pitchFamily="34" charset="0"/>
              <a:cs typeface="Tahoma" panose="020B0604030504040204" pitchFamily="34" charset="0"/>
            </a:endParaRPr>
          </a:p>
          <a:p>
            <a:r>
              <a:rPr lang="en-US" sz="1150" dirty="0">
                <a:latin typeface="Tahoma"/>
                <a:ea typeface="Tahoma"/>
                <a:cs typeface="Tahoma"/>
              </a:rPr>
              <a:t>Education infrastructure is important to support conducive learning environments. At TCF, our education model includes purpose-built schools with libraries and laboratories, literacy enriched-classrooms and well-trained teachers to facilitate meaningful learning.</a:t>
            </a:r>
            <a:endParaRPr lang="en-US" sz="1150" dirty="0">
              <a:latin typeface="Tahoma" panose="020B0604030504040204" pitchFamily="34" charset="0"/>
              <a:ea typeface="Tahoma" panose="020B0604030504040204" pitchFamily="34" charset="0"/>
              <a:cs typeface="Tahoma" panose="020B0604030504040204" pitchFamily="34" charset="0"/>
            </a:endParaRPr>
          </a:p>
          <a:p>
            <a:endParaRPr lang="en-US" sz="1150" dirty="0">
              <a:latin typeface="Tahoma"/>
              <a:ea typeface="Tahoma"/>
              <a:cs typeface="Tahoma"/>
            </a:endParaRPr>
          </a:p>
          <a:p>
            <a:r>
              <a:rPr lang="en-US" sz="1150" dirty="0">
                <a:latin typeface="Tahoma"/>
                <a:ea typeface="Tahoma"/>
                <a:cs typeface="Tahoma"/>
              </a:rPr>
              <a:t>In April 2016, TCF entered its first public partnership agreement with the provincial government of Punjab when it adopted 257 out of 4,000 of its worst-performing schools. These schools lacked basic infrastructure, had poor learning outcomes, low enrolment, high absenteeism, and gender inequality. The infrastructure and facilities available at these schools were inadequate to create an enabling learning environment for students. Most buildings had two to three rooms with little furniture, no playgrounds, toilets, or running water. The classrooms were overcrowded, forcing children to have classes outdoors.</a:t>
            </a:r>
          </a:p>
          <a:p>
            <a:endParaRPr lang="en-US" sz="1150" dirty="0">
              <a:latin typeface="Tahoma" panose="020B0604030504040204" pitchFamily="34" charset="0"/>
              <a:ea typeface="Tahoma" panose="020B0604030504040204" pitchFamily="34" charset="0"/>
              <a:cs typeface="Tahoma" panose="020B0604030504040204" pitchFamily="34" charset="0"/>
            </a:endParaRPr>
          </a:p>
          <a:p>
            <a:r>
              <a:rPr lang="en-US" sz="1150" dirty="0">
                <a:latin typeface="Tahoma"/>
                <a:ea typeface="Tahoma"/>
                <a:cs typeface="Tahoma"/>
              </a:rPr>
              <a:t>TCF has made significant improvements to the infrastructure of these schools: building and painting classrooms, toilets and boundary walls, providing electricity and ensuring classrooms had adequate furniture and fans. In 2019, TCF built 600 additional classrooms in 191 government schools in Punjab that were overcrowded. Improvements to infrastructure were also made including the construction of pavements, 100 additional toilets, railings, and repairs to existing structures. </a:t>
            </a:r>
          </a:p>
          <a:p>
            <a:endParaRPr lang="en-US" sz="1150" dirty="0">
              <a:latin typeface="Tahoma"/>
              <a:ea typeface="Tahoma"/>
              <a:cs typeface="Tahoma"/>
            </a:endParaRPr>
          </a:p>
          <a:p>
            <a:r>
              <a:rPr lang="en-US" sz="1150" dirty="0">
                <a:latin typeface="Tahoma"/>
                <a:ea typeface="Tahoma"/>
                <a:cs typeface="Tahoma"/>
              </a:rPr>
              <a:t>As a result of these improvements coupled with working on teacher quality and learning, the enrollment at these schools has tripled on average. TCF hired over 1,700 faculty and staff members and implemented its tested administrative and academic model, boosting learning outcomes. Second-grade literacy (ability to read a paragraph) went from 4% to 46% in the very first year.</a:t>
            </a:r>
          </a:p>
          <a:p>
            <a:endParaRPr lang="en-US" sz="1150" dirty="0">
              <a:latin typeface="Tahoma"/>
              <a:ea typeface="Tahoma"/>
              <a:cs typeface="Tahoma"/>
            </a:endParaRPr>
          </a:p>
          <a:p>
            <a:r>
              <a:rPr lang="en-GB" sz="1150" dirty="0">
                <a:latin typeface="Tahoma"/>
                <a:ea typeface="Tahoma"/>
                <a:cs typeface="Tahoma"/>
              </a:rPr>
              <a:t>This programme now involves 269 school units and 31000 students enrolled spread across 29 tehsils (sub-division of a district) of 6 districts in Punjab – namely Chakwal, Attock, Rawalpindi, Narowal, Kasur and Sargodha</a:t>
            </a:r>
            <a:endParaRPr lang="en-US" sz="1150">
              <a:cs typeface="Calibri"/>
            </a:endParaRPr>
          </a:p>
        </p:txBody>
      </p:sp>
      <p:sp>
        <p:nvSpPr>
          <p:cNvPr id="10" name="object 2">
            <a:extLst>
              <a:ext uri="{FF2B5EF4-FFF2-40B4-BE49-F238E27FC236}">
                <a16:creationId xmlns:a16="http://schemas.microsoft.com/office/drawing/2014/main" id="{3D237B46-19C9-AA42-6CB9-C3427AB874CF}"/>
              </a:ext>
            </a:extLst>
          </p:cNvPr>
          <p:cNvSpPr txBox="1">
            <a:spLocks/>
          </p:cNvSpPr>
          <p:nvPr/>
        </p:nvSpPr>
        <p:spPr>
          <a:xfrm>
            <a:off x="74109" y="6338092"/>
            <a:ext cx="7410196" cy="1249060"/>
          </a:xfrm>
          <a:prstGeom prst="rect">
            <a:avLst/>
          </a:prstGeom>
        </p:spPr>
        <p:txBody>
          <a:bodyPr vert="horz" wrap="square" lIns="0" tIns="119380" rIns="0" bIns="0" rtlCol="0" anchor="t">
            <a:spAutoFit/>
          </a:bodyPr>
          <a:lstStyle>
            <a:lvl1pPr>
              <a:defRPr sz="3850" b="1" i="0">
                <a:solidFill>
                  <a:schemeClr val="bg1"/>
                </a:solidFill>
                <a:latin typeface="Tahoma"/>
                <a:ea typeface="+mj-ea"/>
                <a:cs typeface="Tahoma"/>
              </a:defRPr>
            </a:lvl1pPr>
          </a:lstStyle>
          <a:p>
            <a:pPr marL="12700" marR="5080" algn="just">
              <a:spcBef>
                <a:spcPts val="420"/>
              </a:spcBef>
            </a:pPr>
            <a:endParaRPr lang="en-US" sz="1200" b="0">
              <a:latin typeface="Verdana"/>
              <a:cs typeface="Verdana"/>
            </a:endParaRPr>
          </a:p>
          <a:p>
            <a:pPr marL="12700" marR="5080" algn="just">
              <a:spcBef>
                <a:spcPts val="420"/>
              </a:spcBef>
            </a:pPr>
            <a:endParaRPr lang="en-US" sz="1200" b="0" spc="-80">
              <a:solidFill>
                <a:srgbClr val="231F20"/>
              </a:solidFill>
              <a:latin typeface="Verdana"/>
              <a:cs typeface="Verdana"/>
            </a:endParaRPr>
          </a:p>
          <a:p>
            <a:pPr marL="12700" marR="5080">
              <a:spcBef>
                <a:spcPts val="420"/>
              </a:spcBef>
            </a:pPr>
            <a:endParaRPr lang="en-GB" sz="1200" b="0" kern="0" spc="-40">
              <a:solidFill>
                <a:schemeClr val="tx1"/>
              </a:solidFill>
              <a:latin typeface="Verdana"/>
              <a:ea typeface="Verdana"/>
              <a:cs typeface="Verdana"/>
            </a:endParaRPr>
          </a:p>
          <a:p>
            <a:pPr marL="12700" marR="5080">
              <a:spcBef>
                <a:spcPts val="420"/>
              </a:spcBef>
            </a:pPr>
            <a:endParaRPr lang="en-GB" sz="1200" b="0" kern="0" spc="-65">
              <a:solidFill>
                <a:schemeClr val="tx1"/>
              </a:solidFill>
              <a:latin typeface="Verdana"/>
              <a:ea typeface="Verdana"/>
              <a:cs typeface="Verdana"/>
            </a:endParaRPr>
          </a:p>
          <a:p>
            <a:pPr marL="12700" marR="5080">
              <a:spcBef>
                <a:spcPts val="420"/>
              </a:spcBef>
            </a:pPr>
            <a:endParaRPr lang="en-GB" sz="1200" kern="0">
              <a:solidFill>
                <a:schemeClr val="tx1"/>
              </a:solidFill>
              <a:latin typeface="Verdana"/>
              <a:ea typeface="Verdana"/>
              <a:cs typeface="Verdana"/>
            </a:endParaRPr>
          </a:p>
        </p:txBody>
      </p:sp>
      <p:sp>
        <p:nvSpPr>
          <p:cNvPr id="6" name="TextBox 5"/>
          <p:cNvSpPr txBox="1"/>
          <p:nvPr/>
        </p:nvSpPr>
        <p:spPr>
          <a:xfrm>
            <a:off x="500872" y="8813565"/>
            <a:ext cx="6721384" cy="1015663"/>
          </a:xfrm>
          <a:prstGeom prst="rect">
            <a:avLst/>
          </a:prstGeom>
          <a:noFill/>
        </p:spPr>
        <p:txBody>
          <a:bodyPr wrap="square" lIns="91440" tIns="45720" rIns="91440" bIns="45720" rtlCol="0" anchor="t">
            <a:spAutoFit/>
          </a:bodyPr>
          <a:lstStyle/>
          <a:p>
            <a:r>
              <a:rPr lang="en-US" sz="1200" dirty="0">
                <a:latin typeface="Tahoma"/>
                <a:ea typeface="Tahoma"/>
                <a:cs typeface="Tahoma"/>
              </a:rPr>
              <a:t>The components of this project entail building 75 additional classrooms and 75 additional toilets, constructing boundary walls, overhead sheds, installing ceiling and pedestal fans as well as painting old and new classrooms. It would also include any repair and maintenance work required to keep the building a safe learning space for children. The total cost of this project is </a:t>
            </a:r>
            <a:r>
              <a:rPr lang="en-US" sz="1200" b="1" dirty="0">
                <a:latin typeface="Tahoma"/>
                <a:ea typeface="Tahoma"/>
                <a:cs typeface="Tahoma"/>
              </a:rPr>
              <a:t>USD 1,204,333 </a:t>
            </a:r>
            <a:r>
              <a:rPr lang="en-US" sz="1200" dirty="0">
                <a:latin typeface="Tahoma"/>
                <a:ea typeface="Tahoma"/>
                <a:cs typeface="Tahoma"/>
              </a:rPr>
              <a:t>and will benefit around 31,000 students.   </a:t>
            </a:r>
            <a:endParaRPr lang="en-US" sz="1200" b="1" dirty="0">
              <a:latin typeface="Tahoma"/>
              <a:ea typeface="Tahoma"/>
              <a:cs typeface="Tahoma"/>
            </a:endParaRPr>
          </a:p>
        </p:txBody>
      </p:sp>
      <p:grpSp>
        <p:nvGrpSpPr>
          <p:cNvPr id="9" name="Group 8"/>
          <p:cNvGrpSpPr/>
          <p:nvPr/>
        </p:nvGrpSpPr>
        <p:grpSpPr>
          <a:xfrm>
            <a:off x="572351" y="1144151"/>
            <a:ext cx="6466511" cy="1479176"/>
            <a:chOff x="669394" y="1144151"/>
            <a:chExt cx="6466511" cy="1479176"/>
          </a:xfrm>
        </p:grpSpPr>
        <p:pic>
          <p:nvPicPr>
            <p:cNvPr id="7" name="Picture 6"/>
            <p:cNvPicPr>
              <a:picLocks noChangeAspect="1"/>
            </p:cNvPicPr>
            <p:nvPr/>
          </p:nvPicPr>
          <p:blipFill rotWithShape="1">
            <a:blip r:embed="rId3"/>
            <a:srcRect t="20328" b="8642"/>
            <a:stretch/>
          </p:blipFill>
          <p:spPr>
            <a:xfrm>
              <a:off x="3999691" y="1144151"/>
              <a:ext cx="3136214" cy="1479176"/>
            </a:xfrm>
            <a:prstGeom prst="rect">
              <a:avLst/>
            </a:prstGeom>
          </p:spPr>
        </p:pic>
        <p:pic>
          <p:nvPicPr>
            <p:cNvPr id="8" name="Picture 7"/>
            <p:cNvPicPr>
              <a:picLocks noChangeAspect="1"/>
            </p:cNvPicPr>
            <p:nvPr/>
          </p:nvPicPr>
          <p:blipFill rotWithShape="1">
            <a:blip r:embed="rId4"/>
            <a:srcRect t="12258" b="17691"/>
            <a:stretch/>
          </p:blipFill>
          <p:spPr>
            <a:xfrm>
              <a:off x="669394" y="1151450"/>
              <a:ext cx="3274223" cy="1464578"/>
            </a:xfrm>
            <a:prstGeom prst="rect">
              <a:avLst/>
            </a:prstGeom>
          </p:spPr>
        </p:pic>
      </p:grpSp>
      <p:sp>
        <p:nvSpPr>
          <p:cNvPr id="16" name="Rectangle 15"/>
          <p:cNvSpPr/>
          <p:nvPr/>
        </p:nvSpPr>
        <p:spPr>
          <a:xfrm>
            <a:off x="573493" y="8441742"/>
            <a:ext cx="4535774" cy="320601"/>
          </a:xfrm>
          <a:prstGeom prst="rect">
            <a:avLst/>
          </a:prstGeom>
        </p:spPr>
        <p:txBody>
          <a:bodyPr vert="horz" wrap="square" lIns="0" tIns="12700" rIns="0" bIns="0" rtlCol="0">
            <a:spAutoFit/>
          </a:bodyPr>
          <a:lstStyle/>
          <a:p>
            <a:pPr marL="12700">
              <a:spcBef>
                <a:spcPts val="100"/>
              </a:spcBef>
            </a:pPr>
            <a:r>
              <a:rPr lang="en-US" sz="2000" b="1" spc="-55" dirty="0">
                <a:solidFill>
                  <a:srgbClr val="231F20"/>
                </a:solidFill>
                <a:latin typeface="Tahoma" panose="020B0604030504040204" pitchFamily="34" charset="0"/>
                <a:ea typeface="Tahoma" panose="020B0604030504040204" pitchFamily="34" charset="0"/>
                <a:cs typeface="Tahoma" panose="020B0604030504040204" pitchFamily="34" charset="0"/>
              </a:rPr>
              <a:t>Timelines and Funding Requirement</a:t>
            </a:r>
          </a:p>
        </p:txBody>
      </p:sp>
      <p:grpSp>
        <p:nvGrpSpPr>
          <p:cNvPr id="18" name="Group 17"/>
          <p:cNvGrpSpPr/>
          <p:nvPr/>
        </p:nvGrpSpPr>
        <p:grpSpPr>
          <a:xfrm>
            <a:off x="1102035" y="9880450"/>
            <a:ext cx="2419354" cy="611226"/>
            <a:chOff x="807941" y="9388224"/>
            <a:chExt cx="2419354" cy="611226"/>
          </a:xfrm>
        </p:grpSpPr>
        <p:sp>
          <p:nvSpPr>
            <p:cNvPr id="22" name="Rounded Rectangle 21"/>
            <p:cNvSpPr/>
            <p:nvPr/>
          </p:nvSpPr>
          <p:spPr>
            <a:xfrm>
              <a:off x="807941" y="9388224"/>
              <a:ext cx="2419354" cy="605117"/>
            </a:xfrm>
            <a:prstGeom prst="roundRect">
              <a:avLst>
                <a:gd name="adj" fmla="val 50000"/>
              </a:avLst>
            </a:prstGeom>
            <a:solidFill>
              <a:srgbClr val="00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5490" y="9414675"/>
              <a:ext cx="2250937" cy="584775"/>
            </a:xfrm>
            <a:prstGeom prst="rect">
              <a:avLst/>
            </a:prstGeom>
          </p:spPr>
          <p:txBody>
            <a:bodyPr wrap="none" lIns="91440" tIns="45720" rIns="91440" bIns="45720" anchor="t">
              <a:spAutoFit/>
            </a:bodyPr>
            <a:lstStyle/>
            <a:p>
              <a:pPr algn="ctr"/>
              <a:r>
                <a:rPr lang="en-US" b="1" dirty="0">
                  <a:solidFill>
                    <a:schemeClr val="bg1"/>
                  </a:solidFill>
                  <a:latin typeface="Tahoma"/>
                  <a:ea typeface="+mn-lt"/>
                  <a:cs typeface="+mn-lt"/>
                </a:rPr>
                <a:t>Total Project Cost</a:t>
              </a:r>
            </a:p>
            <a:p>
              <a:pPr algn="ctr"/>
              <a:r>
                <a:rPr lang="en-US" sz="1400" b="1" dirty="0">
                  <a:solidFill>
                    <a:schemeClr val="bg1"/>
                  </a:solidFill>
                  <a:latin typeface="Tahoma"/>
                  <a:ea typeface="+mn-lt"/>
                  <a:cs typeface="+mn-lt"/>
                </a:rPr>
                <a:t>USD $1.2 million </a:t>
              </a:r>
              <a:endParaRPr lang="en-US" sz="1400" b="1" dirty="0">
                <a:solidFill>
                  <a:schemeClr val="bg1"/>
                </a:solidFill>
              </a:endParaRPr>
            </a:p>
          </p:txBody>
        </p:sp>
      </p:grpSp>
      <p:grpSp>
        <p:nvGrpSpPr>
          <p:cNvPr id="24" name="Group 23"/>
          <p:cNvGrpSpPr/>
          <p:nvPr/>
        </p:nvGrpSpPr>
        <p:grpSpPr>
          <a:xfrm>
            <a:off x="3936680" y="9876094"/>
            <a:ext cx="2419354" cy="611226"/>
            <a:chOff x="807941" y="9388224"/>
            <a:chExt cx="2419354" cy="611226"/>
          </a:xfrm>
        </p:grpSpPr>
        <p:sp>
          <p:nvSpPr>
            <p:cNvPr id="25" name="Rounded Rectangle 24"/>
            <p:cNvSpPr/>
            <p:nvPr/>
          </p:nvSpPr>
          <p:spPr>
            <a:xfrm>
              <a:off x="807941" y="9388224"/>
              <a:ext cx="2419354" cy="605117"/>
            </a:xfrm>
            <a:prstGeom prst="roundRect">
              <a:avLst>
                <a:gd name="adj" fmla="val 50000"/>
              </a:avLst>
            </a:prstGeom>
            <a:solidFill>
              <a:srgbClr val="00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63341" y="9414675"/>
              <a:ext cx="2182009" cy="584775"/>
            </a:xfrm>
            <a:prstGeom prst="rect">
              <a:avLst/>
            </a:prstGeom>
          </p:spPr>
          <p:txBody>
            <a:bodyPr wrap="none" lIns="91440" tIns="45720" rIns="91440" bIns="45720" anchor="t">
              <a:spAutoFit/>
            </a:bodyPr>
            <a:lstStyle/>
            <a:p>
              <a:pPr algn="ctr"/>
              <a:r>
                <a:rPr lang="en-US" b="1" dirty="0">
                  <a:solidFill>
                    <a:schemeClr val="bg1"/>
                  </a:solidFill>
                  <a:latin typeface="Tahoma"/>
                  <a:ea typeface="+mn-lt"/>
                  <a:cs typeface="+mn-lt"/>
                </a:rPr>
                <a:t>Funds Requested</a:t>
              </a:r>
            </a:p>
            <a:p>
              <a:pPr algn="ctr"/>
              <a:r>
                <a:rPr lang="en-US" sz="1400" b="1" dirty="0">
                  <a:solidFill>
                    <a:schemeClr val="bg1"/>
                  </a:solidFill>
                  <a:latin typeface="Tahoma"/>
                  <a:ea typeface="+mn-lt"/>
                  <a:cs typeface="+mn-lt"/>
                </a:rPr>
                <a:t>USD $100,000</a:t>
              </a:r>
              <a:endParaRPr lang="en-US" sz="1400" b="1" dirty="0">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2690" cy="4238011"/>
          </a:xfrm>
          <a:custGeom>
            <a:avLst/>
            <a:gdLst/>
            <a:ahLst/>
            <a:cxnLst/>
            <a:rect l="l" t="t" r="r" b="b"/>
            <a:pathLst>
              <a:path w="7552690" h="5786120">
                <a:moveTo>
                  <a:pt x="0" y="5785612"/>
                </a:moveTo>
                <a:lnTo>
                  <a:pt x="7552435" y="5785612"/>
                </a:lnTo>
                <a:lnTo>
                  <a:pt x="7552435" y="0"/>
                </a:lnTo>
                <a:lnTo>
                  <a:pt x="0" y="0"/>
                </a:lnTo>
                <a:lnTo>
                  <a:pt x="0" y="5785612"/>
                </a:lnTo>
                <a:close/>
              </a:path>
            </a:pathLst>
          </a:custGeom>
          <a:solidFill>
            <a:srgbClr val="009444"/>
          </a:solidFill>
        </p:spPr>
        <p:txBody>
          <a:bodyPr wrap="square" lIns="0" tIns="0" rIns="0" bIns="0" rtlCol="0"/>
          <a:lstStyle/>
          <a:p>
            <a:endParaRPr/>
          </a:p>
        </p:txBody>
      </p:sp>
      <p:sp>
        <p:nvSpPr>
          <p:cNvPr id="3" name="object 3"/>
          <p:cNvSpPr txBox="1"/>
          <p:nvPr/>
        </p:nvSpPr>
        <p:spPr>
          <a:xfrm>
            <a:off x="417071" y="692226"/>
            <a:ext cx="3018882" cy="3241337"/>
          </a:xfrm>
          <a:prstGeom prst="rect">
            <a:avLst/>
          </a:prstGeom>
        </p:spPr>
        <p:txBody>
          <a:bodyPr vert="horz" wrap="square" lIns="0" tIns="5080" rIns="0" bIns="0" rtlCol="0" anchor="t">
            <a:spAutoFit/>
          </a:bodyPr>
          <a:lstStyle/>
          <a:p>
            <a:r>
              <a:rPr lang="en-US" sz="1200">
                <a:solidFill>
                  <a:schemeClr val="bg1"/>
                </a:solidFill>
                <a:latin typeface="Tahoma"/>
                <a:ea typeface="Tahoma"/>
                <a:cs typeface="Tahoma"/>
              </a:rPr>
              <a:t>T</a:t>
            </a:r>
            <a:r>
              <a:rPr lang="en-US" sz="1100">
                <a:solidFill>
                  <a:schemeClr val="bg1"/>
                </a:solidFill>
                <a:latin typeface="Tahoma"/>
                <a:ea typeface="Tahoma"/>
                <a:cs typeface="Tahoma"/>
              </a:rPr>
              <a:t>he Citizens  Foundation (TCF) is a movement to provide high quality schooling to the least privileged children in Pakistan.</a:t>
            </a:r>
          </a:p>
          <a:p>
            <a:endParaRPr lang="en-US" sz="1100">
              <a:ea typeface="+mn-lt"/>
              <a:cs typeface="+mn-lt"/>
            </a:endParaRPr>
          </a:p>
          <a:p>
            <a:r>
              <a:rPr lang="en-US" sz="1100">
                <a:solidFill>
                  <a:schemeClr val="bg1"/>
                </a:solidFill>
                <a:latin typeface="Tahoma"/>
                <a:ea typeface="Tahoma"/>
                <a:cs typeface="Tahoma"/>
              </a:rPr>
              <a:t>TCF runs 1,833 school units that enroll 280,000 students. The Economist has called TCF "perhaps the largest network of independently run schools in  the world." TCF may also be the largest private employer of women in Pakistan – in response to parental demand, we hire only women as faculty in our schools.</a:t>
            </a:r>
          </a:p>
          <a:p>
            <a:endParaRPr lang="en-US" sz="1100">
              <a:ea typeface="+mn-lt"/>
              <a:cs typeface="+mn-lt"/>
            </a:endParaRPr>
          </a:p>
          <a:p>
            <a:r>
              <a:rPr lang="en-US" sz="1100">
                <a:solidFill>
                  <a:schemeClr val="bg1"/>
                </a:solidFill>
                <a:latin typeface="Tahoma"/>
                <a:ea typeface="Tahoma"/>
                <a:cs typeface="Tahoma"/>
              </a:rPr>
              <a:t>We leverage what we have learned through our own schooling system by providing direct operational support, advice, and books and training to government and low-fee private schools across Pakistan.</a:t>
            </a:r>
          </a:p>
          <a:p>
            <a:pPr marL="12700" marR="18415">
              <a:spcBef>
                <a:spcPts val="100"/>
              </a:spcBef>
            </a:pPr>
            <a:endParaRPr lang="en-US" sz="1100">
              <a:ea typeface="+mn-lt"/>
              <a:cs typeface="+mn-lt"/>
            </a:endParaRPr>
          </a:p>
          <a:p>
            <a:pPr marL="12700" marR="5080">
              <a:lnSpc>
                <a:spcPct val="104200"/>
              </a:lnSpc>
              <a:spcBef>
                <a:spcPts val="40"/>
              </a:spcBef>
            </a:pPr>
            <a:endParaRPr lang="en-US" sz="110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a:spLocks noGrp="1"/>
          </p:cNvSpPr>
          <p:nvPr>
            <p:ph type="title"/>
          </p:nvPr>
        </p:nvSpPr>
        <p:spPr>
          <a:xfrm>
            <a:off x="1112060" y="334734"/>
            <a:ext cx="2515235" cy="321242"/>
          </a:xfrm>
          <a:prstGeom prst="rect">
            <a:avLst/>
          </a:prstGeom>
        </p:spPr>
        <p:txBody>
          <a:bodyPr vert="horz" wrap="square" lIns="0" tIns="13335" rIns="0" bIns="0" rtlCol="0">
            <a:spAutoFit/>
          </a:bodyPr>
          <a:lstStyle/>
          <a:p>
            <a:pPr marL="12700">
              <a:lnSpc>
                <a:spcPct val="100000"/>
              </a:lnSpc>
              <a:spcBef>
                <a:spcPts val="105"/>
              </a:spcBef>
            </a:pPr>
            <a:r>
              <a:rPr sz="2000" b="0"/>
              <a:t>About TCF</a:t>
            </a:r>
          </a:p>
        </p:txBody>
      </p:sp>
      <p:pic>
        <p:nvPicPr>
          <p:cNvPr id="7" name="object 7"/>
          <p:cNvPicPr/>
          <p:nvPr/>
        </p:nvPicPr>
        <p:blipFill rotWithShape="1">
          <a:blip r:embed="rId2" cstate="print"/>
          <a:srcRect t="1" b="33044"/>
          <a:stretch/>
        </p:blipFill>
        <p:spPr>
          <a:xfrm>
            <a:off x="3772446" y="9169"/>
            <a:ext cx="3777589" cy="4213207"/>
          </a:xfrm>
          <a:prstGeom prst="rect">
            <a:avLst/>
          </a:prstGeom>
        </p:spPr>
      </p:pic>
      <p:grpSp>
        <p:nvGrpSpPr>
          <p:cNvPr id="63" name="Group 62"/>
          <p:cNvGrpSpPr/>
          <p:nvPr/>
        </p:nvGrpSpPr>
        <p:grpSpPr>
          <a:xfrm>
            <a:off x="454320" y="4643426"/>
            <a:ext cx="6636251" cy="5092245"/>
            <a:chOff x="3299516" y="6229769"/>
            <a:chExt cx="5817037" cy="4463631"/>
          </a:xfrm>
        </p:grpSpPr>
        <p:sp>
          <p:nvSpPr>
            <p:cNvPr id="36" name="object 8"/>
            <p:cNvSpPr txBox="1"/>
            <p:nvPr/>
          </p:nvSpPr>
          <p:spPr>
            <a:xfrm>
              <a:off x="3636964" y="6229769"/>
              <a:ext cx="5086350" cy="321242"/>
            </a:xfrm>
            <a:prstGeom prst="rect">
              <a:avLst/>
            </a:prstGeom>
          </p:spPr>
          <p:txBody>
            <a:bodyPr vert="horz" wrap="square" lIns="0" tIns="13335" rIns="0" bIns="0" rtlCol="0">
              <a:spAutoFit/>
            </a:bodyPr>
            <a:lstStyle/>
            <a:p>
              <a:pPr marL="12700" algn="ctr">
                <a:lnSpc>
                  <a:spcPct val="100000"/>
                </a:lnSpc>
                <a:spcBef>
                  <a:spcPts val="105"/>
                </a:spcBef>
              </a:pPr>
              <a:r>
                <a:rPr sz="2000" spc="-55">
                  <a:solidFill>
                    <a:srgbClr val="231F20"/>
                  </a:solidFill>
                  <a:latin typeface="Tahoma" panose="020B0604030504040204" pitchFamily="34" charset="0"/>
                  <a:ea typeface="Tahoma" panose="020B0604030504040204" pitchFamily="34" charset="0"/>
                  <a:cs typeface="Tahoma" panose="020B0604030504040204" pitchFamily="34" charset="0"/>
                </a:rPr>
                <a:t>Recognitio</a:t>
              </a:r>
              <a:r>
                <a:rPr sz="2000" spc="165">
                  <a:solidFill>
                    <a:srgbClr val="231F20"/>
                  </a:solidFill>
                  <a:latin typeface="Tahoma" panose="020B0604030504040204" pitchFamily="34" charset="0"/>
                  <a:ea typeface="Tahoma" panose="020B0604030504040204" pitchFamily="34" charset="0"/>
                  <a:cs typeface="Tahoma" panose="020B0604030504040204" pitchFamily="34" charset="0"/>
                </a:rPr>
                <a:t>n</a:t>
              </a:r>
              <a:r>
                <a:rPr sz="2000" spc="-300">
                  <a:solidFill>
                    <a:srgbClr val="231F20"/>
                  </a:solidFill>
                  <a:latin typeface="Tahoma" panose="020B0604030504040204" pitchFamily="34" charset="0"/>
                  <a:ea typeface="Tahoma" panose="020B0604030504040204" pitchFamily="34" charset="0"/>
                  <a:cs typeface="Tahoma" panose="020B0604030504040204" pitchFamily="34" charset="0"/>
                </a:rPr>
                <a:t> </a:t>
              </a:r>
              <a:r>
                <a:rPr sz="2000" spc="-100">
                  <a:solidFill>
                    <a:srgbClr val="231F20"/>
                  </a:solidFill>
                  <a:latin typeface="Tahoma" panose="020B0604030504040204" pitchFamily="34" charset="0"/>
                  <a:ea typeface="Tahoma" panose="020B0604030504040204" pitchFamily="34" charset="0"/>
                  <a:cs typeface="Tahoma" panose="020B0604030504040204" pitchFamily="34" charset="0"/>
                </a:rPr>
                <a:t>&amp;</a:t>
              </a:r>
              <a:r>
                <a:rPr sz="2000" spc="-300">
                  <a:solidFill>
                    <a:srgbClr val="231F20"/>
                  </a:solidFill>
                  <a:latin typeface="Tahoma" panose="020B0604030504040204" pitchFamily="34" charset="0"/>
                  <a:ea typeface="Tahoma" panose="020B0604030504040204" pitchFamily="34" charset="0"/>
                  <a:cs typeface="Tahoma" panose="020B0604030504040204" pitchFamily="34" charset="0"/>
                </a:rPr>
                <a:t> </a:t>
              </a:r>
              <a:r>
                <a:rPr sz="2000" spc="-50">
                  <a:solidFill>
                    <a:srgbClr val="231F20"/>
                  </a:solidFill>
                  <a:latin typeface="Tahoma" panose="020B0604030504040204" pitchFamily="34" charset="0"/>
                  <a:ea typeface="Tahoma" panose="020B0604030504040204" pitchFamily="34" charset="0"/>
                  <a:cs typeface="Tahoma" panose="020B0604030504040204" pitchFamily="34" charset="0"/>
                </a:rPr>
                <a:t>Awards</a:t>
              </a:r>
              <a:endParaRPr sz="2000">
                <a:latin typeface="Tahoma" panose="020B0604030504040204" pitchFamily="34" charset="0"/>
                <a:ea typeface="Tahoma" panose="020B0604030504040204" pitchFamily="34" charset="0"/>
                <a:cs typeface="Tahoma" panose="020B0604030504040204" pitchFamily="34" charset="0"/>
              </a:endParaRPr>
            </a:p>
          </p:txBody>
        </p:sp>
        <p:pic>
          <p:nvPicPr>
            <p:cNvPr id="37" name="object 10"/>
            <p:cNvPicPr/>
            <p:nvPr/>
          </p:nvPicPr>
          <p:blipFill>
            <a:blip r:embed="rId3" cstate="print"/>
            <a:stretch>
              <a:fillRect/>
            </a:stretch>
          </p:blipFill>
          <p:spPr>
            <a:xfrm>
              <a:off x="4961677" y="9027077"/>
              <a:ext cx="979139" cy="685558"/>
            </a:xfrm>
            <a:prstGeom prst="rect">
              <a:avLst/>
            </a:prstGeom>
          </p:spPr>
        </p:pic>
        <p:pic>
          <p:nvPicPr>
            <p:cNvPr id="38" name="object 11"/>
            <p:cNvPicPr/>
            <p:nvPr/>
          </p:nvPicPr>
          <p:blipFill>
            <a:blip r:embed="rId4" cstate="print"/>
            <a:stretch>
              <a:fillRect/>
            </a:stretch>
          </p:blipFill>
          <p:spPr>
            <a:xfrm>
              <a:off x="7949166" y="8977680"/>
              <a:ext cx="1167387" cy="631369"/>
            </a:xfrm>
            <a:prstGeom prst="rect">
              <a:avLst/>
            </a:prstGeom>
          </p:spPr>
        </p:pic>
        <p:pic>
          <p:nvPicPr>
            <p:cNvPr id="39" name="object 12"/>
            <p:cNvPicPr/>
            <p:nvPr/>
          </p:nvPicPr>
          <p:blipFill>
            <a:blip r:embed="rId5" cstate="print"/>
            <a:stretch>
              <a:fillRect/>
            </a:stretch>
          </p:blipFill>
          <p:spPr>
            <a:xfrm>
              <a:off x="6326110" y="9082623"/>
              <a:ext cx="1272767" cy="498558"/>
            </a:xfrm>
            <a:prstGeom prst="rect">
              <a:avLst/>
            </a:prstGeom>
          </p:spPr>
        </p:pic>
        <p:grpSp>
          <p:nvGrpSpPr>
            <p:cNvPr id="40" name="Group 39"/>
            <p:cNvGrpSpPr/>
            <p:nvPr/>
          </p:nvGrpSpPr>
          <p:grpSpPr>
            <a:xfrm>
              <a:off x="3299516" y="9008695"/>
              <a:ext cx="1141625" cy="675950"/>
              <a:chOff x="1594943" y="9126956"/>
              <a:chExt cx="644765" cy="381762"/>
            </a:xfrm>
          </p:grpSpPr>
          <p:pic>
            <p:nvPicPr>
              <p:cNvPr id="41" name="object 13"/>
              <p:cNvPicPr/>
              <p:nvPr/>
            </p:nvPicPr>
            <p:blipFill>
              <a:blip r:embed="rId6" cstate="print"/>
              <a:stretch>
                <a:fillRect/>
              </a:stretch>
            </p:blipFill>
            <p:spPr>
              <a:xfrm>
                <a:off x="1594943" y="9342232"/>
                <a:ext cx="644765" cy="166486"/>
              </a:xfrm>
              <a:prstGeom prst="rect">
                <a:avLst/>
              </a:prstGeom>
            </p:spPr>
          </p:pic>
          <p:pic>
            <p:nvPicPr>
              <p:cNvPr id="42" name="object 14"/>
              <p:cNvPicPr/>
              <p:nvPr/>
            </p:nvPicPr>
            <p:blipFill>
              <a:blip r:embed="rId7" cstate="print"/>
              <a:stretch>
                <a:fillRect/>
              </a:stretch>
            </p:blipFill>
            <p:spPr>
              <a:xfrm>
                <a:off x="1861883" y="9126956"/>
                <a:ext cx="166382" cy="166395"/>
              </a:xfrm>
              <a:prstGeom prst="rect">
                <a:avLst/>
              </a:prstGeom>
            </p:spPr>
          </p:pic>
        </p:grpSp>
        <p:pic>
          <p:nvPicPr>
            <p:cNvPr id="43" name="object 15"/>
            <p:cNvPicPr/>
            <p:nvPr/>
          </p:nvPicPr>
          <p:blipFill>
            <a:blip r:embed="rId8" cstate="print"/>
            <a:stretch>
              <a:fillRect/>
            </a:stretch>
          </p:blipFill>
          <p:spPr>
            <a:xfrm>
              <a:off x="6520127" y="10108635"/>
              <a:ext cx="884733" cy="584765"/>
            </a:xfrm>
            <a:prstGeom prst="rect">
              <a:avLst/>
            </a:prstGeom>
          </p:spPr>
        </p:pic>
        <p:pic>
          <p:nvPicPr>
            <p:cNvPr id="44" name="object 16"/>
            <p:cNvPicPr/>
            <p:nvPr/>
          </p:nvPicPr>
          <p:blipFill>
            <a:blip r:embed="rId9" cstate="print"/>
            <a:stretch>
              <a:fillRect/>
            </a:stretch>
          </p:blipFill>
          <p:spPr>
            <a:xfrm>
              <a:off x="6430167" y="7911731"/>
              <a:ext cx="1064653" cy="682386"/>
            </a:xfrm>
            <a:prstGeom prst="rect">
              <a:avLst/>
            </a:prstGeom>
          </p:spPr>
        </p:pic>
        <p:pic>
          <p:nvPicPr>
            <p:cNvPr id="45" name="object 17"/>
            <p:cNvPicPr/>
            <p:nvPr/>
          </p:nvPicPr>
          <p:blipFill>
            <a:blip r:embed="rId10" cstate="print"/>
            <a:stretch>
              <a:fillRect/>
            </a:stretch>
          </p:blipFill>
          <p:spPr>
            <a:xfrm>
              <a:off x="4930069" y="10118233"/>
              <a:ext cx="1042355" cy="519190"/>
            </a:xfrm>
            <a:prstGeom prst="rect">
              <a:avLst/>
            </a:prstGeom>
          </p:spPr>
        </p:pic>
        <p:pic>
          <p:nvPicPr>
            <p:cNvPr id="46" name="object 19"/>
            <p:cNvPicPr/>
            <p:nvPr/>
          </p:nvPicPr>
          <p:blipFill>
            <a:blip r:embed="rId11" cstate="print"/>
            <a:stretch>
              <a:fillRect/>
            </a:stretch>
          </p:blipFill>
          <p:spPr>
            <a:xfrm>
              <a:off x="6423701" y="6852250"/>
              <a:ext cx="1077585" cy="642819"/>
            </a:xfrm>
            <a:prstGeom prst="rect">
              <a:avLst/>
            </a:prstGeom>
          </p:spPr>
        </p:pic>
        <p:sp>
          <p:nvSpPr>
            <p:cNvPr id="47" name="object 20"/>
            <p:cNvSpPr/>
            <p:nvPr/>
          </p:nvSpPr>
          <p:spPr>
            <a:xfrm>
              <a:off x="5736184" y="9148493"/>
              <a:ext cx="9525" cy="74295"/>
            </a:xfrm>
            <a:custGeom>
              <a:avLst/>
              <a:gdLst/>
              <a:ahLst/>
              <a:cxnLst/>
              <a:rect l="l" t="t" r="r" b="b"/>
              <a:pathLst>
                <a:path w="9525" h="74295">
                  <a:moveTo>
                    <a:pt x="9131" y="0"/>
                  </a:moveTo>
                  <a:lnTo>
                    <a:pt x="0" y="0"/>
                  </a:lnTo>
                  <a:lnTo>
                    <a:pt x="0" y="74294"/>
                  </a:lnTo>
                  <a:lnTo>
                    <a:pt x="9131" y="74294"/>
                  </a:lnTo>
                  <a:lnTo>
                    <a:pt x="9131" y="0"/>
                  </a:lnTo>
                  <a:close/>
                </a:path>
              </a:pathLst>
            </a:custGeom>
            <a:solidFill>
              <a:srgbClr val="010202"/>
            </a:solidFill>
          </p:spPr>
          <p:txBody>
            <a:bodyPr wrap="square" lIns="0" tIns="0" rIns="0" bIns="0" rtlCol="0"/>
            <a:lstStyle/>
            <a:p>
              <a:endParaRPr/>
            </a:p>
          </p:txBody>
        </p:sp>
        <p:grpSp>
          <p:nvGrpSpPr>
            <p:cNvPr id="48" name="Group 47"/>
            <p:cNvGrpSpPr/>
            <p:nvPr/>
          </p:nvGrpSpPr>
          <p:grpSpPr>
            <a:xfrm>
              <a:off x="8024468" y="6857947"/>
              <a:ext cx="1016782" cy="612875"/>
              <a:chOff x="3569281" y="8469143"/>
              <a:chExt cx="706948" cy="362221"/>
            </a:xfrm>
          </p:grpSpPr>
          <p:pic>
            <p:nvPicPr>
              <p:cNvPr id="49" name="object 21"/>
              <p:cNvPicPr/>
              <p:nvPr/>
            </p:nvPicPr>
            <p:blipFill>
              <a:blip r:embed="rId12" cstate="print"/>
              <a:stretch>
                <a:fillRect/>
              </a:stretch>
            </p:blipFill>
            <p:spPr>
              <a:xfrm>
                <a:off x="3826423" y="8469143"/>
                <a:ext cx="228751" cy="152580"/>
              </a:xfrm>
              <a:prstGeom prst="rect">
                <a:avLst/>
              </a:prstGeom>
            </p:spPr>
          </p:pic>
          <p:pic>
            <p:nvPicPr>
              <p:cNvPr id="50" name="object 22"/>
              <p:cNvPicPr/>
              <p:nvPr/>
            </p:nvPicPr>
            <p:blipFill>
              <a:blip r:embed="rId13" cstate="print"/>
              <a:stretch>
                <a:fillRect/>
              </a:stretch>
            </p:blipFill>
            <p:spPr>
              <a:xfrm>
                <a:off x="3569281" y="8705881"/>
                <a:ext cx="706948" cy="125483"/>
              </a:xfrm>
              <a:prstGeom prst="rect">
                <a:avLst/>
              </a:prstGeom>
            </p:spPr>
          </p:pic>
        </p:grpSp>
        <p:grpSp>
          <p:nvGrpSpPr>
            <p:cNvPr id="51" name="object 23"/>
            <p:cNvGrpSpPr/>
            <p:nvPr/>
          </p:nvGrpSpPr>
          <p:grpSpPr>
            <a:xfrm>
              <a:off x="4815626" y="7890667"/>
              <a:ext cx="1271240" cy="714999"/>
              <a:chOff x="5444707" y="8461235"/>
              <a:chExt cx="686435" cy="386080"/>
            </a:xfrm>
          </p:grpSpPr>
          <p:pic>
            <p:nvPicPr>
              <p:cNvPr id="52" name="object 24"/>
              <p:cNvPicPr/>
              <p:nvPr/>
            </p:nvPicPr>
            <p:blipFill>
              <a:blip r:embed="rId14" cstate="print"/>
              <a:stretch>
                <a:fillRect/>
              </a:stretch>
            </p:blipFill>
            <p:spPr>
              <a:xfrm>
                <a:off x="5660724" y="8461235"/>
                <a:ext cx="469803" cy="386060"/>
              </a:xfrm>
              <a:prstGeom prst="rect">
                <a:avLst/>
              </a:prstGeom>
            </p:spPr>
          </p:pic>
          <p:pic>
            <p:nvPicPr>
              <p:cNvPr id="53" name="object 25"/>
              <p:cNvPicPr/>
              <p:nvPr/>
            </p:nvPicPr>
            <p:blipFill>
              <a:blip r:embed="rId15" cstate="print"/>
              <a:stretch>
                <a:fillRect/>
              </a:stretch>
            </p:blipFill>
            <p:spPr>
              <a:xfrm>
                <a:off x="5444707" y="8531292"/>
                <a:ext cx="193688" cy="303474"/>
              </a:xfrm>
              <a:prstGeom prst="rect">
                <a:avLst/>
              </a:prstGeom>
            </p:spPr>
          </p:pic>
        </p:grpSp>
        <p:grpSp>
          <p:nvGrpSpPr>
            <p:cNvPr id="54" name="object 26"/>
            <p:cNvGrpSpPr/>
            <p:nvPr/>
          </p:nvGrpSpPr>
          <p:grpSpPr>
            <a:xfrm>
              <a:off x="3314873" y="7863707"/>
              <a:ext cx="1110911" cy="806747"/>
              <a:chOff x="4564574" y="8443506"/>
              <a:chExt cx="593725" cy="431165"/>
            </a:xfrm>
          </p:grpSpPr>
          <p:pic>
            <p:nvPicPr>
              <p:cNvPr id="55" name="object 27"/>
              <p:cNvPicPr/>
              <p:nvPr/>
            </p:nvPicPr>
            <p:blipFill>
              <a:blip r:embed="rId16" cstate="print"/>
              <a:stretch>
                <a:fillRect/>
              </a:stretch>
            </p:blipFill>
            <p:spPr>
              <a:xfrm>
                <a:off x="4865459" y="8486101"/>
                <a:ext cx="259130" cy="114367"/>
              </a:xfrm>
              <a:prstGeom prst="rect">
                <a:avLst/>
              </a:prstGeom>
            </p:spPr>
          </p:pic>
          <p:pic>
            <p:nvPicPr>
              <p:cNvPr id="56" name="object 28"/>
              <p:cNvPicPr/>
              <p:nvPr/>
            </p:nvPicPr>
            <p:blipFill>
              <a:blip r:embed="rId17" cstate="print"/>
              <a:stretch>
                <a:fillRect/>
              </a:stretch>
            </p:blipFill>
            <p:spPr>
              <a:xfrm>
                <a:off x="4564574" y="8604592"/>
                <a:ext cx="593705" cy="269868"/>
              </a:xfrm>
              <a:prstGeom prst="rect">
                <a:avLst/>
              </a:prstGeom>
            </p:spPr>
          </p:pic>
          <p:pic>
            <p:nvPicPr>
              <p:cNvPr id="57" name="object 29"/>
              <p:cNvPicPr/>
              <p:nvPr/>
            </p:nvPicPr>
            <p:blipFill>
              <a:blip r:embed="rId18" cstate="print"/>
              <a:stretch>
                <a:fillRect/>
              </a:stretch>
            </p:blipFill>
            <p:spPr>
              <a:xfrm>
                <a:off x="4601743" y="8443506"/>
                <a:ext cx="187248" cy="181089"/>
              </a:xfrm>
              <a:prstGeom prst="rect">
                <a:avLst/>
              </a:prstGeom>
            </p:spPr>
          </p:pic>
        </p:grpSp>
        <p:grpSp>
          <p:nvGrpSpPr>
            <p:cNvPr id="58" name="Group 57"/>
            <p:cNvGrpSpPr/>
            <p:nvPr/>
          </p:nvGrpSpPr>
          <p:grpSpPr>
            <a:xfrm>
              <a:off x="4841640" y="6896824"/>
              <a:ext cx="1219213" cy="558263"/>
              <a:chOff x="1697939" y="8522296"/>
              <a:chExt cx="668408" cy="306056"/>
            </a:xfrm>
          </p:grpSpPr>
          <p:pic>
            <p:nvPicPr>
              <p:cNvPr id="59" name="object 30"/>
              <p:cNvPicPr/>
              <p:nvPr/>
            </p:nvPicPr>
            <p:blipFill>
              <a:blip r:embed="rId19" cstate="print"/>
              <a:stretch>
                <a:fillRect/>
              </a:stretch>
            </p:blipFill>
            <p:spPr>
              <a:xfrm>
                <a:off x="1697939" y="8522296"/>
                <a:ext cx="668408" cy="84716"/>
              </a:xfrm>
              <a:prstGeom prst="rect">
                <a:avLst/>
              </a:prstGeom>
            </p:spPr>
          </p:pic>
          <p:pic>
            <p:nvPicPr>
              <p:cNvPr id="60" name="object 31"/>
              <p:cNvPicPr/>
              <p:nvPr/>
            </p:nvPicPr>
            <p:blipFill>
              <a:blip r:embed="rId20" cstate="print"/>
              <a:stretch>
                <a:fillRect/>
              </a:stretch>
            </p:blipFill>
            <p:spPr>
              <a:xfrm>
                <a:off x="1739440" y="8679355"/>
                <a:ext cx="585453" cy="148997"/>
              </a:xfrm>
              <a:prstGeom prst="rect">
                <a:avLst/>
              </a:prstGeom>
            </p:spPr>
          </p:pic>
        </p:grpSp>
        <p:pic>
          <p:nvPicPr>
            <p:cNvPr id="61" name="object 32"/>
            <p:cNvPicPr/>
            <p:nvPr/>
          </p:nvPicPr>
          <p:blipFill>
            <a:blip r:embed="rId21" cstate="print"/>
            <a:stretch>
              <a:fillRect/>
            </a:stretch>
          </p:blipFill>
          <p:spPr>
            <a:xfrm>
              <a:off x="3311915" y="6740131"/>
              <a:ext cx="1116827" cy="808674"/>
            </a:xfrm>
            <a:prstGeom prst="rect">
              <a:avLst/>
            </a:prstGeom>
          </p:spPr>
        </p:pic>
        <p:pic>
          <p:nvPicPr>
            <p:cNvPr id="62" name="object 33"/>
            <p:cNvPicPr/>
            <p:nvPr/>
          </p:nvPicPr>
          <p:blipFill>
            <a:blip r:embed="rId22" cstate="print"/>
            <a:stretch>
              <a:fillRect/>
            </a:stretch>
          </p:blipFill>
          <p:spPr>
            <a:xfrm>
              <a:off x="8085993" y="7772493"/>
              <a:ext cx="893732" cy="89140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D00BB9-FB81-449C-AF36-025E58AF47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F93318-A766-4232-BE34-7470029CDF3E}"/>
</file>

<file path=customXml/itemProps3.xml><?xml version="1.0" encoding="utf-8"?>
<ds:datastoreItem xmlns:ds="http://schemas.openxmlformats.org/officeDocument/2006/customXml" ds:itemID="{ADFE0F99-E121-4CD1-8B79-CB27736BE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109</Words>
  <Application>Microsoft Office PowerPoint</Application>
  <PresentationFormat>Custom</PresentationFormat>
  <Paragraphs>30</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Enhancing Education Infrastructure under  TCF’s Punjab Partnership Schools Program </vt:lpstr>
      <vt:lpstr>About TCF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Rooms Construction</dc:title>
  <dc:creator>Sara Laiq</dc:creator>
  <cp:lastModifiedBy>Tazeen Saleem</cp:lastModifiedBy>
  <cp:revision>34</cp:revision>
  <cp:lastPrinted>2022-08-19T06:34:28Z</cp:lastPrinted>
  <dcterms:created xsi:type="dcterms:W3CDTF">2022-06-23T09:28:29Z</dcterms:created>
  <dcterms:modified xsi:type="dcterms:W3CDTF">2023-11-28T09:43:37Z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2022-06-23T00:00:00Z</vt:filetime>
  </property>
  <property fmtid="{D5CDD505-2E9C-101B-9397-08002B2CF9AE}" pid="3" name="Creator">
    <vt:lpwstr>Adobe Illustrator 26.3 (Windows)</vt:lpwstr>
  </property>
  <property fmtid="{D5CDD505-2E9C-101B-9397-08002B2CF9AE}" pid="4" name="LastSaved">
    <vt:filetime>2022-06-23T00:00:00Z</vt:filetime>
  </property>
  <property fmtid="{D5CDD505-2E9C-101B-9397-08002B2CF9AE}" pid="5" name="ContentTypeId">
    <vt:lpwstr>0x010100EE1CFA7CCC1D9A4388ECF0F2D653FF46</vt:lpwstr>
  </property>
</Properties>
</file>