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Lst>
  <p:sldSz cx="7556500" cy="10693400"/>
  <p:notesSz cx="7556500" cy="10693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9736AD-0CB3-09CD-DE4E-FB01859B15E8}" v="63" dt="2022-11-28T10:45:28.562"/>
    <p1510:client id="{1365ECA3-AF35-B1C1-8682-7BF1ADDC2D30}" v="8" dt="2022-12-06T10:03:04.028"/>
    <p1510:client id="{2D51B823-4768-4900-3764-B344EEC8B0B0}" v="375" dt="2022-12-07T05:35:38.268"/>
    <p1510:client id="{31FEBC0A-1581-64A2-2C05-718F19F30B0E}" v="6" dt="2023-02-28T10:16:28.655"/>
    <p1510:client id="{3254569C-3D71-0663-05A4-FFA455D7F3B0}" v="38" dt="2022-12-06T18:30:33.663"/>
    <p1510:client id="{501EBD0A-C557-5D78-F3AB-E15E025A609F}" v="22" dt="2022-11-28T10:49:29.270"/>
    <p1510:client id="{52B2162C-217A-DE06-2051-A98F5EA05FA7}" v="4" dt="2022-12-07T05:41:25.762"/>
    <p1510:client id="{5A6E177B-D04E-6323-A23E-F32C9A7ED482}" v="1" dt="2023-11-24T06:18:37.407"/>
    <p1510:client id="{67A8809C-3B99-A3DA-D9DE-1363D2291115}" v="16" dt="2022-11-28T11:23:39.227"/>
    <p1510:client id="{AEB2657B-287D-74BC-82D8-E663021161AB}" v="23" dt="2022-11-25T05:15:26.441"/>
    <p1510:client id="{B6D27EA6-6E90-0AE2-AF5F-FC2ACC8362D9}" v="112" dt="2022-11-28T11:33:59.268"/>
    <p1510:client id="{C6E19E08-AAC6-E832-7E15-9DF9CF8CFC33}" v="2" dt="2022-12-07T05:36:39.321"/>
    <p1510:client id="{E173E8CA-A95C-148B-130D-13730D0D81ED}" v="48" dt="2022-11-28T10:15:50.587"/>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880"/>
        <p:guide pos="216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diqa Tul Firdous" userId="S::hadiqatul.firdous@tcf.org.pk::d48f352b-3212-4c81-9f22-23d3b6bf2004" providerId="AD" clId="Web-{5A6E177B-D04E-6323-A23E-F32C9A7ED482}"/>
    <pc:docChg chg="modSld">
      <pc:chgData name="Hadiqa Tul Firdous" userId="S::hadiqatul.firdous@tcf.org.pk::d48f352b-3212-4c81-9f22-23d3b6bf2004" providerId="AD" clId="Web-{5A6E177B-D04E-6323-A23E-F32C9A7ED482}" dt="2023-11-24T06:18:37.407" v="0" actId="1076"/>
      <pc:docMkLst>
        <pc:docMk/>
      </pc:docMkLst>
      <pc:sldChg chg="modSp">
        <pc:chgData name="Hadiqa Tul Firdous" userId="S::hadiqatul.firdous@tcf.org.pk::d48f352b-3212-4c81-9f22-23d3b6bf2004" providerId="AD" clId="Web-{5A6E177B-D04E-6323-A23E-F32C9A7ED482}" dt="2023-11-24T06:18:37.407" v="0" actId="1076"/>
        <pc:sldMkLst>
          <pc:docMk/>
          <pc:sldMk cId="0" sldId="256"/>
        </pc:sldMkLst>
        <pc:spChg chg="mod">
          <ac:chgData name="Hadiqa Tul Firdous" userId="S::hadiqatul.firdous@tcf.org.pk::d48f352b-3212-4c81-9f22-23d3b6bf2004" providerId="AD" clId="Web-{5A6E177B-D04E-6323-A23E-F32C9A7ED482}" dt="2023-11-24T06:18:37.407" v="0" actId="1076"/>
          <ac:spMkLst>
            <pc:docMk/>
            <pc:sldMk cId="0" sldId="256"/>
            <ac:spMk id="7"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12/19/2023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85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12/19/2023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850" b="1" i="0">
                <a:solidFill>
                  <a:schemeClr val="bg1"/>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12/19/2023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85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12/19/2023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12/19/2023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35545" y="520948"/>
            <a:ext cx="6691759" cy="613410"/>
          </a:xfrm>
          <a:prstGeom prst="rect">
            <a:avLst/>
          </a:prstGeom>
        </p:spPr>
        <p:txBody>
          <a:bodyPr wrap="square" lIns="0" tIns="0" rIns="0" bIns="0">
            <a:spAutoFit/>
          </a:bodyPr>
          <a:lstStyle>
            <a:lvl1pPr>
              <a:defRPr sz="3850" b="1" i="0">
                <a:solidFill>
                  <a:schemeClr val="bg1"/>
                </a:solidFill>
                <a:latin typeface="Arial"/>
                <a:cs typeface="Arial"/>
              </a:defRPr>
            </a:lvl1pPr>
          </a:lstStyle>
          <a:p>
            <a:endParaRPr/>
          </a:p>
        </p:txBody>
      </p:sp>
      <p:sp>
        <p:nvSpPr>
          <p:cNvPr id="3" name="Holder 3"/>
          <p:cNvSpPr>
            <a:spLocks noGrp="1"/>
          </p:cNvSpPr>
          <p:nvPr>
            <p:ph type="body" idx="1"/>
          </p:nvPr>
        </p:nvSpPr>
        <p:spPr>
          <a:xfrm>
            <a:off x="378142" y="2459482"/>
            <a:ext cx="6806565"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12/19/2023</a:t>
            </a:fld>
            <a:endParaRPr lang="en-US"/>
          </a:p>
        </p:txBody>
      </p:sp>
      <p:sp>
        <p:nvSpPr>
          <p:cNvPr id="6" name="Holder 6"/>
          <p:cNvSpPr>
            <a:spLocks noGrp="1"/>
          </p:cNvSpPr>
          <p:nvPr>
            <p:ph type="sldNum" sz="quarter" idx="7"/>
          </p:nvPr>
        </p:nvSpPr>
        <p:spPr>
          <a:xfrm>
            <a:off x="5445252" y="9944862"/>
            <a:ext cx="1739455"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jpg"/><Relationship Id="rId3" Type="http://schemas.openxmlformats.org/officeDocument/2006/relationships/image" Target="../media/image9.png"/><Relationship Id="rId21" Type="http://schemas.openxmlformats.org/officeDocument/2006/relationships/image" Target="../media/image27.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image" Target="../media/image8.jpg"/><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jpg"/><Relationship Id="rId10" Type="http://schemas.openxmlformats.org/officeDocument/2006/relationships/image" Target="../media/image16.jp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 Id="rId22" Type="http://schemas.openxmlformats.org/officeDocument/2006/relationships/image" Target="../media/image28.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7559992" cy="8060702"/>
          </a:xfrm>
          <a:prstGeom prst="rect">
            <a:avLst/>
          </a:prstGeom>
        </p:spPr>
      </p:pic>
      <p:sp>
        <p:nvSpPr>
          <p:cNvPr id="3" name="object 3"/>
          <p:cNvSpPr txBox="1"/>
          <p:nvPr/>
        </p:nvSpPr>
        <p:spPr>
          <a:xfrm>
            <a:off x="0" y="8089303"/>
            <a:ext cx="7560309" cy="1722908"/>
          </a:xfrm>
          <a:prstGeom prst="rect">
            <a:avLst/>
          </a:prstGeom>
          <a:solidFill>
            <a:srgbClr val="009444"/>
          </a:solidFill>
        </p:spPr>
        <p:txBody>
          <a:bodyPr vert="horz" wrap="square" lIns="0" tIns="151765" rIns="0" bIns="0" rtlCol="0">
            <a:spAutoFit/>
          </a:bodyPr>
          <a:lstStyle/>
          <a:p>
            <a:pPr marL="338455" marR="478155">
              <a:spcBef>
                <a:spcPts val="1195"/>
              </a:spcBef>
            </a:pPr>
            <a:endParaRPr lang="en-US" sz="4600">
              <a:latin typeface="+mj-lt"/>
              <a:cs typeface="Arial"/>
            </a:endParaRPr>
          </a:p>
          <a:p>
            <a:pPr marL="338455" marR="478155">
              <a:spcBef>
                <a:spcPts val="1195"/>
              </a:spcBef>
            </a:pPr>
            <a:endParaRPr sz="4600">
              <a:latin typeface="+mj-lt"/>
              <a:cs typeface="Arial"/>
            </a:endParaRPr>
          </a:p>
        </p:txBody>
      </p:sp>
      <p:sp>
        <p:nvSpPr>
          <p:cNvPr id="4" name="object 4"/>
          <p:cNvSpPr txBox="1"/>
          <p:nvPr/>
        </p:nvSpPr>
        <p:spPr>
          <a:xfrm>
            <a:off x="0" y="9563113"/>
            <a:ext cx="7560309" cy="946413"/>
          </a:xfrm>
          <a:prstGeom prst="rect">
            <a:avLst/>
          </a:prstGeom>
          <a:solidFill>
            <a:srgbClr val="006738"/>
          </a:solidFill>
        </p:spPr>
        <p:txBody>
          <a:bodyPr vert="horz" wrap="square" lIns="0" tIns="114300" rIns="0" bIns="0" rtlCol="0">
            <a:spAutoFit/>
          </a:bodyPr>
          <a:lstStyle/>
          <a:p>
            <a:pPr marL="338455" marR="650875">
              <a:lnSpc>
                <a:spcPct val="100000"/>
              </a:lnSpc>
              <a:spcBef>
                <a:spcPts val="900"/>
              </a:spcBef>
            </a:pPr>
            <a:endParaRPr lang="en-US" sz="1300">
              <a:latin typeface="Gotham" panose="02000504050000020004" pitchFamily="2" charset="0"/>
              <a:cs typeface="Verdana"/>
            </a:endParaRPr>
          </a:p>
          <a:p>
            <a:pPr marL="338455" marR="650875">
              <a:lnSpc>
                <a:spcPct val="100000"/>
              </a:lnSpc>
              <a:spcBef>
                <a:spcPts val="900"/>
              </a:spcBef>
            </a:pPr>
            <a:endParaRPr lang="en-US" sz="1300">
              <a:latin typeface="Gotham" panose="02000504050000020004" pitchFamily="2" charset="0"/>
              <a:cs typeface="Verdana"/>
            </a:endParaRPr>
          </a:p>
          <a:p>
            <a:pPr marL="338455" marR="650875">
              <a:lnSpc>
                <a:spcPct val="100000"/>
              </a:lnSpc>
              <a:spcBef>
                <a:spcPts val="900"/>
              </a:spcBef>
            </a:pPr>
            <a:endParaRPr sz="1300">
              <a:latin typeface="Gotham" panose="02000504050000020004" pitchFamily="2" charset="0"/>
              <a:cs typeface="Verdana"/>
            </a:endParaRPr>
          </a:p>
        </p:txBody>
      </p:sp>
      <p:sp>
        <p:nvSpPr>
          <p:cNvPr id="5" name="object 5"/>
          <p:cNvSpPr/>
          <p:nvPr/>
        </p:nvSpPr>
        <p:spPr>
          <a:xfrm>
            <a:off x="4203700" y="7987703"/>
            <a:ext cx="3356610" cy="101600"/>
          </a:xfrm>
          <a:custGeom>
            <a:avLst/>
            <a:gdLst/>
            <a:ahLst/>
            <a:cxnLst/>
            <a:rect l="l" t="t" r="r" b="b"/>
            <a:pathLst>
              <a:path w="3356609" h="101600">
                <a:moveTo>
                  <a:pt x="3356292" y="0"/>
                </a:moveTo>
                <a:lnTo>
                  <a:pt x="0" y="0"/>
                </a:lnTo>
                <a:lnTo>
                  <a:pt x="0" y="101600"/>
                </a:lnTo>
                <a:lnTo>
                  <a:pt x="3356292" y="101600"/>
                </a:lnTo>
                <a:lnTo>
                  <a:pt x="3356292" y="0"/>
                </a:lnTo>
                <a:close/>
              </a:path>
            </a:pathLst>
          </a:custGeom>
          <a:solidFill>
            <a:srgbClr val="006738"/>
          </a:solidFill>
        </p:spPr>
        <p:txBody>
          <a:bodyPr wrap="square" lIns="0" tIns="0" rIns="0" bIns="0" rtlCol="0"/>
          <a:lstStyle/>
          <a:p>
            <a:endParaRPr/>
          </a:p>
        </p:txBody>
      </p:sp>
      <p:sp>
        <p:nvSpPr>
          <p:cNvPr id="6" name="TextBox 5"/>
          <p:cNvSpPr txBox="1"/>
          <p:nvPr/>
        </p:nvSpPr>
        <p:spPr>
          <a:xfrm>
            <a:off x="196850" y="8031609"/>
            <a:ext cx="6781800" cy="1323439"/>
          </a:xfrm>
          <a:prstGeom prst="rect">
            <a:avLst/>
          </a:prstGeom>
          <a:noFill/>
        </p:spPr>
        <p:txBody>
          <a:bodyPr wrap="square" lIns="91440" tIns="45720" rIns="91440" bIns="45720" rtlCol="0" anchor="t">
            <a:spAutoFit/>
          </a:bodyPr>
          <a:lstStyle/>
          <a:p>
            <a:r>
              <a:rPr lang="en-US" sz="4000" b="1">
                <a:solidFill>
                  <a:schemeClr val="bg1"/>
                </a:solidFill>
              </a:rPr>
              <a:t>Promoting Green Energy</a:t>
            </a:r>
            <a:endParaRPr lang="en-US" sz="4000" b="1">
              <a:solidFill>
                <a:schemeClr val="bg1"/>
              </a:solidFill>
              <a:cs typeface="Calibri"/>
            </a:endParaRPr>
          </a:p>
          <a:p>
            <a:r>
              <a:rPr lang="en-US" sz="4000" b="1">
                <a:solidFill>
                  <a:schemeClr val="bg1"/>
                </a:solidFill>
              </a:rPr>
              <a:t>at TCF schools</a:t>
            </a:r>
            <a:endParaRPr lang="en-US" sz="4000" b="1">
              <a:solidFill>
                <a:schemeClr val="bg1"/>
              </a:solidFill>
              <a:cs typeface="Calibri"/>
            </a:endParaRPr>
          </a:p>
        </p:txBody>
      </p:sp>
      <p:sp>
        <p:nvSpPr>
          <p:cNvPr id="7" name="TextBox 6"/>
          <p:cNvSpPr txBox="1"/>
          <p:nvPr/>
        </p:nvSpPr>
        <p:spPr>
          <a:xfrm>
            <a:off x="515969" y="9584780"/>
            <a:ext cx="6705600" cy="923330"/>
          </a:xfrm>
          <a:prstGeom prst="rect">
            <a:avLst/>
          </a:prstGeom>
          <a:noFill/>
        </p:spPr>
        <p:txBody>
          <a:bodyPr wrap="square" lIns="91440" tIns="45720" rIns="91440" bIns="45720" rtlCol="0" anchor="t">
            <a:spAutoFit/>
          </a:bodyPr>
          <a:lstStyle/>
          <a:p>
            <a:r>
              <a:rPr lang="en-US">
                <a:solidFill>
                  <a:schemeClr val="bg1"/>
                </a:solidFill>
              </a:rPr>
              <a:t>To help tackle Pakistan's current energy crisis, TCF is working towards solar powering 105 schools which have limited access to electricity to ensure uninterrupted learning. </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1028" y="469900"/>
            <a:ext cx="2514444" cy="98007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0" y="6861581"/>
            <a:ext cx="7560309" cy="3693795"/>
          </a:xfrm>
          <a:custGeom>
            <a:avLst/>
            <a:gdLst/>
            <a:ahLst/>
            <a:cxnLst/>
            <a:rect l="l" t="t" r="r" b="b"/>
            <a:pathLst>
              <a:path w="7560309" h="3693795">
                <a:moveTo>
                  <a:pt x="0" y="3693769"/>
                </a:moveTo>
                <a:lnTo>
                  <a:pt x="7560005" y="3693769"/>
                </a:lnTo>
                <a:lnTo>
                  <a:pt x="7560005" y="0"/>
                </a:lnTo>
                <a:lnTo>
                  <a:pt x="0" y="0"/>
                </a:lnTo>
                <a:lnTo>
                  <a:pt x="0" y="3693769"/>
                </a:lnTo>
                <a:close/>
              </a:path>
            </a:pathLst>
          </a:custGeom>
          <a:solidFill>
            <a:srgbClr val="E6E7E8">
              <a:alpha val="41000"/>
            </a:srgbClr>
          </a:solidFill>
        </p:spPr>
        <p:txBody>
          <a:bodyPr wrap="square" lIns="0" tIns="0" rIns="0" bIns="0" rtlCol="0"/>
          <a:lstStyle/>
          <a:p>
            <a:endParaRPr/>
          </a:p>
        </p:txBody>
      </p:sp>
      <p:sp>
        <p:nvSpPr>
          <p:cNvPr id="8" name="object 8"/>
          <p:cNvSpPr/>
          <p:nvPr/>
        </p:nvSpPr>
        <p:spPr>
          <a:xfrm>
            <a:off x="707951" y="473658"/>
            <a:ext cx="24130" cy="6126480"/>
          </a:xfrm>
          <a:custGeom>
            <a:avLst/>
            <a:gdLst/>
            <a:ahLst/>
            <a:cxnLst/>
            <a:rect l="l" t="t" r="r" b="b"/>
            <a:pathLst>
              <a:path w="24130" h="6042025">
                <a:moveTo>
                  <a:pt x="24079" y="0"/>
                </a:moveTo>
                <a:lnTo>
                  <a:pt x="0" y="0"/>
                </a:lnTo>
                <a:lnTo>
                  <a:pt x="0" y="6041402"/>
                </a:lnTo>
                <a:lnTo>
                  <a:pt x="24079" y="6041402"/>
                </a:lnTo>
                <a:lnTo>
                  <a:pt x="24079" y="0"/>
                </a:lnTo>
                <a:close/>
              </a:path>
            </a:pathLst>
          </a:custGeom>
          <a:solidFill>
            <a:srgbClr val="009444"/>
          </a:solidFill>
        </p:spPr>
        <p:txBody>
          <a:bodyPr wrap="square" lIns="0" tIns="0" rIns="0" bIns="0" rtlCol="0"/>
          <a:lstStyle/>
          <a:p>
            <a:endParaRPr/>
          </a:p>
        </p:txBody>
      </p:sp>
      <p:pic>
        <p:nvPicPr>
          <p:cNvPr id="9" name="object 9"/>
          <p:cNvPicPr/>
          <p:nvPr/>
        </p:nvPicPr>
        <p:blipFill>
          <a:blip r:embed="rId2" cstate="print"/>
          <a:stretch>
            <a:fillRect/>
          </a:stretch>
        </p:blipFill>
        <p:spPr>
          <a:xfrm>
            <a:off x="935426" y="860377"/>
            <a:ext cx="4787457" cy="3142698"/>
          </a:xfrm>
          <a:prstGeom prst="rect">
            <a:avLst/>
          </a:prstGeom>
        </p:spPr>
      </p:pic>
      <p:sp>
        <p:nvSpPr>
          <p:cNvPr id="11" name="object 11"/>
          <p:cNvSpPr txBox="1"/>
          <p:nvPr/>
        </p:nvSpPr>
        <p:spPr>
          <a:xfrm>
            <a:off x="686903" y="7099300"/>
            <a:ext cx="5840021" cy="320601"/>
          </a:xfrm>
          <a:prstGeom prst="rect">
            <a:avLst/>
          </a:prstGeom>
        </p:spPr>
        <p:txBody>
          <a:bodyPr vert="horz" wrap="square" lIns="0" tIns="12700" rIns="0" bIns="0" rtlCol="0">
            <a:spAutoFit/>
          </a:bodyPr>
          <a:lstStyle/>
          <a:p>
            <a:pPr marL="12700">
              <a:lnSpc>
                <a:spcPct val="100000"/>
              </a:lnSpc>
              <a:spcBef>
                <a:spcPts val="100"/>
              </a:spcBef>
            </a:pPr>
            <a:r>
              <a:rPr lang="en-US" sz="2000" b="1" spc="-55">
                <a:solidFill>
                  <a:srgbClr val="231F20"/>
                </a:solidFill>
                <a:latin typeface="Tahoma" panose="020B0604030504040204" pitchFamily="34" charset="0"/>
                <a:ea typeface="Tahoma" panose="020B0604030504040204" pitchFamily="34" charset="0"/>
                <a:cs typeface="Tahoma" panose="020B0604030504040204" pitchFamily="34" charset="0"/>
              </a:rPr>
              <a:t>Timelines &amp; </a:t>
            </a:r>
            <a:r>
              <a:rPr sz="2000" b="1" spc="-55">
                <a:solidFill>
                  <a:srgbClr val="231F20"/>
                </a:solidFill>
                <a:latin typeface="Tahoma" panose="020B0604030504040204" pitchFamily="34" charset="0"/>
                <a:ea typeface="Tahoma" panose="020B0604030504040204" pitchFamily="34" charset="0"/>
                <a:cs typeface="Tahoma" panose="020B0604030504040204" pitchFamily="34" charset="0"/>
              </a:rPr>
              <a:t>Fundin</a:t>
            </a:r>
            <a:r>
              <a:rPr sz="2000" b="1" spc="105">
                <a:solidFill>
                  <a:srgbClr val="231F20"/>
                </a:solidFill>
                <a:latin typeface="Tahoma" panose="020B0604030504040204" pitchFamily="34" charset="0"/>
                <a:ea typeface="Tahoma" panose="020B0604030504040204" pitchFamily="34" charset="0"/>
                <a:cs typeface="Tahoma" panose="020B0604030504040204" pitchFamily="34" charset="0"/>
              </a:rPr>
              <a:t>g</a:t>
            </a:r>
            <a:r>
              <a:rPr lang="en-US" sz="2000" b="1" spc="105">
                <a:solidFill>
                  <a:srgbClr val="231F20"/>
                </a:solidFill>
                <a:latin typeface="Tahoma" panose="020B0604030504040204" pitchFamily="34" charset="0"/>
                <a:ea typeface="Tahoma" panose="020B0604030504040204" pitchFamily="34" charset="0"/>
                <a:cs typeface="Tahoma" panose="020B0604030504040204" pitchFamily="34" charset="0"/>
              </a:rPr>
              <a:t> Requirements</a:t>
            </a:r>
            <a:endParaRPr sz="2000">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935426" y="4076981"/>
            <a:ext cx="4787457" cy="2677656"/>
          </a:xfrm>
          <a:prstGeom prst="rect">
            <a:avLst/>
          </a:prstGeom>
          <a:noFill/>
        </p:spPr>
        <p:txBody>
          <a:bodyPr wrap="square" lIns="91440" tIns="45720" rIns="91440" bIns="45720" rtlCol="0" anchor="t">
            <a:spAutoFit/>
          </a:bodyPr>
          <a:lstStyle/>
          <a:p>
            <a:pPr algn="just"/>
            <a:r>
              <a:rPr lang="en-US" sz="1200"/>
              <a:t>TCF has 874 schools in Sindh, and in its capital city Karachi, one of the world’s largest megalopolis, with an estimated population of 20 million. A burgeoning population coupled with poor infrastructure and an energy crisis make delivering quality education a challenge, especially for a network like TCF that builds digital literacy through its curriculum and incorporates technology for learning. As TCF builds schools in urban slums and rural communities, access to electricity and running water is often a challenge. </a:t>
            </a:r>
            <a:endParaRPr lang="en-US" sz="1200">
              <a:cs typeface="Calibri"/>
            </a:endParaRPr>
          </a:p>
          <a:p>
            <a:pPr algn="just"/>
            <a:endParaRPr lang="en-US" sz="1200"/>
          </a:p>
          <a:p>
            <a:pPr algn="just"/>
            <a:r>
              <a:rPr lang="en-US" sz="1200"/>
              <a:t>TCF schools have a higher gender parity than the national average because parents know these schools are equipped with adequate facilities,  making them safe spaces for children. This includes ensuring schools have an all-female faculty and a proper campus with boundary walls, running water, and toilets.</a:t>
            </a:r>
            <a:endParaRPr lang="en-US" sz="1200">
              <a:cs typeface="Calibri"/>
            </a:endParaRPr>
          </a:p>
        </p:txBody>
      </p:sp>
      <p:sp>
        <p:nvSpPr>
          <p:cNvPr id="13" name="TextBox 12"/>
          <p:cNvSpPr txBox="1"/>
          <p:nvPr/>
        </p:nvSpPr>
        <p:spPr>
          <a:xfrm>
            <a:off x="613439" y="7574262"/>
            <a:ext cx="5253139" cy="1015663"/>
          </a:xfrm>
          <a:prstGeom prst="rect">
            <a:avLst/>
          </a:prstGeom>
          <a:noFill/>
        </p:spPr>
        <p:txBody>
          <a:bodyPr wrap="square" lIns="91440" tIns="45720" rIns="91440" bIns="45720" rtlCol="0" anchor="t">
            <a:spAutoFit/>
          </a:bodyPr>
          <a:lstStyle/>
          <a:p>
            <a:pPr algn="just"/>
            <a:r>
              <a:rPr lang="en-US" sz="1200"/>
              <a:t>The cost of installing one 8KW system solar panel is estimated to be around $10,500. The solar panel is assembled locally and has batteries for backup. The total funding requirement to solarize 105 school units is $1,050,000 which accumulates to 37,800 students.  </a:t>
            </a:r>
            <a:r>
              <a:rPr lang="en-US" sz="1200" i="1"/>
              <a:t>Costs of solar panels may vary due to inflation, reduction in subsidies to solar companies, and introduction of taxes. </a:t>
            </a:r>
            <a:endParaRPr lang="en-US" sz="1200" i="1">
              <a:cs typeface="Calibri"/>
            </a:endParaRPr>
          </a:p>
        </p:txBody>
      </p:sp>
      <p:sp>
        <p:nvSpPr>
          <p:cNvPr id="7" name="Rectangle 6"/>
          <p:cNvSpPr/>
          <p:nvPr/>
        </p:nvSpPr>
        <p:spPr>
          <a:xfrm>
            <a:off x="858476" y="416614"/>
            <a:ext cx="5008102" cy="400110"/>
          </a:xfrm>
          <a:prstGeom prst="rect">
            <a:avLst/>
          </a:prstGeom>
        </p:spPr>
        <p:txBody>
          <a:bodyPr wrap="none">
            <a:spAutoFit/>
          </a:bodyPr>
          <a:lstStyle/>
          <a:p>
            <a:r>
              <a:rPr lang="en-US" sz="2000" b="1">
                <a:latin typeface="Tahoma" panose="020B0604030504040204" pitchFamily="34" charset="0"/>
                <a:ea typeface="Tahoma" panose="020B0604030504040204" pitchFamily="34" charset="0"/>
                <a:cs typeface="Tahoma" panose="020B0604030504040204" pitchFamily="34" charset="0"/>
              </a:rPr>
              <a:t>Installing Solar Panels in TCF Schools</a:t>
            </a:r>
            <a:endParaRPr lang="en-US" sz="2000" b="1"/>
          </a:p>
        </p:txBody>
      </p:sp>
      <p:grpSp>
        <p:nvGrpSpPr>
          <p:cNvPr id="15" name="Group 14"/>
          <p:cNvGrpSpPr/>
          <p:nvPr/>
        </p:nvGrpSpPr>
        <p:grpSpPr>
          <a:xfrm>
            <a:off x="698330" y="8711395"/>
            <a:ext cx="2419354" cy="611226"/>
            <a:chOff x="807941" y="9388224"/>
            <a:chExt cx="2419354" cy="611226"/>
          </a:xfrm>
        </p:grpSpPr>
        <p:sp>
          <p:nvSpPr>
            <p:cNvPr id="16" name="Rounded Rectangle 15"/>
            <p:cNvSpPr/>
            <p:nvPr/>
          </p:nvSpPr>
          <p:spPr>
            <a:xfrm>
              <a:off x="807941" y="9388224"/>
              <a:ext cx="2419354" cy="605117"/>
            </a:xfrm>
            <a:prstGeom prst="roundRect">
              <a:avLst>
                <a:gd name="adj" fmla="val 50000"/>
              </a:avLst>
            </a:prstGeom>
            <a:solidFill>
              <a:srgbClr val="009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15490" y="9414675"/>
              <a:ext cx="2250937" cy="584775"/>
            </a:xfrm>
            <a:prstGeom prst="rect">
              <a:avLst/>
            </a:prstGeom>
          </p:spPr>
          <p:txBody>
            <a:bodyPr wrap="none" lIns="91440" tIns="45720" rIns="91440" bIns="45720" anchor="t">
              <a:spAutoFit/>
            </a:bodyPr>
            <a:lstStyle/>
            <a:p>
              <a:pPr algn="ctr"/>
              <a:r>
                <a:rPr lang="en-US" b="1">
                  <a:solidFill>
                    <a:schemeClr val="bg1"/>
                  </a:solidFill>
                  <a:latin typeface="Tahoma"/>
                  <a:ea typeface="+mn-lt"/>
                  <a:cs typeface="+mn-lt"/>
                </a:rPr>
                <a:t>Total Project Cost</a:t>
              </a:r>
            </a:p>
            <a:p>
              <a:pPr algn="ctr"/>
              <a:r>
                <a:rPr lang="en-US" sz="1400" b="1">
                  <a:solidFill>
                    <a:schemeClr val="bg1"/>
                  </a:solidFill>
                  <a:latin typeface="Tahoma"/>
                  <a:ea typeface="+mn-lt"/>
                  <a:cs typeface="+mn-lt"/>
                </a:rPr>
                <a:t>USD $1.0 million </a:t>
              </a:r>
              <a:endParaRPr lang="en-US" sz="1400" b="1">
                <a:solidFill>
                  <a:schemeClr val="bg1"/>
                </a:solidFill>
              </a:endParaRPr>
            </a:p>
          </p:txBody>
        </p:sp>
      </p:grpSp>
      <p:grpSp>
        <p:nvGrpSpPr>
          <p:cNvPr id="18" name="Group 17"/>
          <p:cNvGrpSpPr/>
          <p:nvPr/>
        </p:nvGrpSpPr>
        <p:grpSpPr>
          <a:xfrm>
            <a:off x="3532975" y="8707039"/>
            <a:ext cx="2419354" cy="611226"/>
            <a:chOff x="807941" y="9388224"/>
            <a:chExt cx="2419354" cy="611226"/>
          </a:xfrm>
        </p:grpSpPr>
        <p:sp>
          <p:nvSpPr>
            <p:cNvPr id="19" name="Rounded Rectangle 18"/>
            <p:cNvSpPr/>
            <p:nvPr/>
          </p:nvSpPr>
          <p:spPr>
            <a:xfrm>
              <a:off x="807941" y="9388224"/>
              <a:ext cx="2419354" cy="605117"/>
            </a:xfrm>
            <a:prstGeom prst="roundRect">
              <a:avLst>
                <a:gd name="adj" fmla="val 50000"/>
              </a:avLst>
            </a:prstGeom>
            <a:solidFill>
              <a:srgbClr val="009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963341" y="9414675"/>
              <a:ext cx="2182009" cy="584775"/>
            </a:xfrm>
            <a:prstGeom prst="rect">
              <a:avLst/>
            </a:prstGeom>
          </p:spPr>
          <p:txBody>
            <a:bodyPr wrap="none" lIns="91440" tIns="45720" rIns="91440" bIns="45720" anchor="t">
              <a:spAutoFit/>
            </a:bodyPr>
            <a:lstStyle/>
            <a:p>
              <a:pPr algn="ctr"/>
              <a:r>
                <a:rPr lang="en-US" b="1">
                  <a:solidFill>
                    <a:schemeClr val="bg1"/>
                  </a:solidFill>
                  <a:latin typeface="Tahoma"/>
                  <a:ea typeface="+mn-lt"/>
                  <a:cs typeface="+mn-lt"/>
                </a:rPr>
                <a:t>Funds Requested</a:t>
              </a:r>
            </a:p>
            <a:p>
              <a:pPr algn="ctr"/>
              <a:r>
                <a:rPr lang="en-US" sz="1400" b="1">
                  <a:solidFill>
                    <a:schemeClr val="bg1"/>
                  </a:solidFill>
                  <a:latin typeface="Tahoma"/>
                  <a:ea typeface="+mn-lt"/>
                  <a:cs typeface="+mn-lt"/>
                </a:rPr>
                <a:t>USD $105,000</a:t>
              </a:r>
              <a:endParaRPr lang="en-US" sz="1400" b="1">
                <a:solidFill>
                  <a:schemeClr val="bg1"/>
                </a:solidFil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73360" y="513977"/>
            <a:ext cx="6629525" cy="726737"/>
          </a:xfrm>
          <a:prstGeom prst="rect">
            <a:avLst/>
          </a:prstGeom>
        </p:spPr>
        <p:txBody>
          <a:bodyPr vert="horz" wrap="square" lIns="0" tIns="63500" rIns="0" bIns="0" rtlCol="0" anchor="t">
            <a:spAutoFit/>
          </a:bodyPr>
          <a:lstStyle/>
          <a:p>
            <a:pPr marL="60325" marR="7620" indent="-48260" algn="ctr">
              <a:lnSpc>
                <a:spcPts val="2500"/>
              </a:lnSpc>
              <a:spcBef>
                <a:spcPts val="500"/>
              </a:spcBef>
            </a:pPr>
            <a:r>
              <a:rPr lang="en-US" sz="3000" spc="-30">
                <a:solidFill>
                  <a:srgbClr val="231F20"/>
                </a:solidFill>
                <a:latin typeface="+mj-lt"/>
              </a:rPr>
              <a:t>Why is it important to move to Solar Energy?</a:t>
            </a:r>
          </a:p>
        </p:txBody>
      </p:sp>
      <p:grpSp>
        <p:nvGrpSpPr>
          <p:cNvPr id="4" name="object 4"/>
          <p:cNvGrpSpPr/>
          <p:nvPr/>
        </p:nvGrpSpPr>
        <p:grpSpPr>
          <a:xfrm>
            <a:off x="467579" y="1231900"/>
            <a:ext cx="2009775" cy="8677910"/>
            <a:chOff x="449287" y="1387538"/>
            <a:chExt cx="2009775" cy="8677910"/>
          </a:xfrm>
        </p:grpSpPr>
        <p:sp>
          <p:nvSpPr>
            <p:cNvPr id="5" name="object 5"/>
            <p:cNvSpPr/>
            <p:nvPr/>
          </p:nvSpPr>
          <p:spPr>
            <a:xfrm>
              <a:off x="449287" y="1387538"/>
              <a:ext cx="2009775" cy="8677910"/>
            </a:xfrm>
            <a:custGeom>
              <a:avLst/>
              <a:gdLst/>
              <a:ahLst/>
              <a:cxnLst/>
              <a:rect l="l" t="t" r="r" b="b"/>
              <a:pathLst>
                <a:path w="2009775" h="8677910">
                  <a:moveTo>
                    <a:pt x="2009470" y="0"/>
                  </a:moveTo>
                  <a:lnTo>
                    <a:pt x="0" y="0"/>
                  </a:lnTo>
                  <a:lnTo>
                    <a:pt x="0" y="8677414"/>
                  </a:lnTo>
                  <a:lnTo>
                    <a:pt x="2009470" y="8677414"/>
                  </a:lnTo>
                  <a:lnTo>
                    <a:pt x="2009470" y="0"/>
                  </a:lnTo>
                  <a:close/>
                </a:path>
              </a:pathLst>
            </a:custGeom>
            <a:solidFill>
              <a:srgbClr val="009444"/>
            </a:solidFill>
          </p:spPr>
          <p:txBody>
            <a:bodyPr wrap="square" lIns="0" tIns="0" rIns="0" bIns="0" rtlCol="0"/>
            <a:lstStyle/>
            <a:p>
              <a:endParaRPr/>
            </a:p>
          </p:txBody>
        </p:sp>
        <p:pic>
          <p:nvPicPr>
            <p:cNvPr id="6" name="object 6"/>
            <p:cNvPicPr/>
            <p:nvPr/>
          </p:nvPicPr>
          <p:blipFill>
            <a:blip r:embed="rId2" cstate="print"/>
            <a:stretch>
              <a:fillRect/>
            </a:stretch>
          </p:blipFill>
          <p:spPr>
            <a:xfrm>
              <a:off x="660145" y="5612739"/>
              <a:ext cx="1587779" cy="1416558"/>
            </a:xfrm>
            <a:prstGeom prst="rect">
              <a:avLst/>
            </a:prstGeom>
          </p:spPr>
        </p:pic>
        <p:pic>
          <p:nvPicPr>
            <p:cNvPr id="7" name="object 7"/>
            <p:cNvPicPr/>
            <p:nvPr/>
          </p:nvPicPr>
          <p:blipFill>
            <a:blip r:embed="rId3" cstate="print"/>
            <a:stretch>
              <a:fillRect/>
            </a:stretch>
          </p:blipFill>
          <p:spPr>
            <a:xfrm>
              <a:off x="660145" y="7646022"/>
              <a:ext cx="1587779" cy="2046135"/>
            </a:xfrm>
            <a:prstGeom prst="rect">
              <a:avLst/>
            </a:prstGeom>
          </p:spPr>
        </p:pic>
        <p:pic>
          <p:nvPicPr>
            <p:cNvPr id="9" name="object 9"/>
            <p:cNvPicPr/>
            <p:nvPr/>
          </p:nvPicPr>
          <p:blipFill>
            <a:blip r:embed="rId4" cstate="print"/>
            <a:stretch>
              <a:fillRect/>
            </a:stretch>
          </p:blipFill>
          <p:spPr>
            <a:xfrm>
              <a:off x="660145" y="1677581"/>
              <a:ext cx="1587779" cy="1416557"/>
            </a:xfrm>
            <a:prstGeom prst="rect">
              <a:avLst/>
            </a:prstGeom>
          </p:spPr>
        </p:pic>
      </p:grpSp>
      <p:sp>
        <p:nvSpPr>
          <p:cNvPr id="10" name="TextBox 9"/>
          <p:cNvSpPr txBox="1"/>
          <p:nvPr/>
        </p:nvSpPr>
        <p:spPr>
          <a:xfrm>
            <a:off x="2577593" y="1803388"/>
            <a:ext cx="4648200" cy="1492716"/>
          </a:xfrm>
          <a:prstGeom prst="rect">
            <a:avLst/>
          </a:prstGeom>
          <a:noFill/>
        </p:spPr>
        <p:txBody>
          <a:bodyPr wrap="square" lIns="91440" tIns="45720" rIns="91440" bIns="45720" rtlCol="0" anchor="t">
            <a:spAutoFit/>
          </a:bodyPr>
          <a:lstStyle/>
          <a:p>
            <a:pPr algn="just"/>
            <a:r>
              <a:rPr lang="en-US" sz="1300"/>
              <a:t>TCF has identified 105 schools in Sindh that have no electricity or are suffering from long power outages and would benefit from solar powered energy. Moving towards sustainable energy will provide these TCF schools with access to electricity and will allow for continuity of education.</a:t>
            </a:r>
            <a:r>
              <a:rPr lang="en-US" sz="1300">
                <a:ea typeface="+mn-lt"/>
                <a:cs typeface="+mn-lt"/>
              </a:rPr>
              <a:t> It will also help reduce TCF’s ecological footprint, save on increasing electricity costs and expose students to the benefits of clean energy. </a:t>
            </a:r>
            <a:endParaRPr lang="en-US" sz="1300">
              <a:cs typeface="Calibri"/>
            </a:endParaRPr>
          </a:p>
        </p:txBody>
      </p:sp>
      <p:sp>
        <p:nvSpPr>
          <p:cNvPr id="11" name="TextBox 10"/>
          <p:cNvSpPr txBox="1"/>
          <p:nvPr/>
        </p:nvSpPr>
        <p:spPr>
          <a:xfrm>
            <a:off x="2579910" y="1262980"/>
            <a:ext cx="4162008" cy="461665"/>
          </a:xfrm>
          <a:prstGeom prst="rect">
            <a:avLst/>
          </a:prstGeom>
          <a:noFill/>
        </p:spPr>
        <p:txBody>
          <a:bodyPr wrap="square" lIns="91440" tIns="45720" rIns="91440" bIns="45720" rtlCol="0" anchor="t">
            <a:spAutoFit/>
          </a:bodyPr>
          <a:lstStyle/>
          <a:p>
            <a:r>
              <a:rPr lang="en-US" sz="2400" b="1">
                <a:latin typeface="+mj-lt"/>
                <a:cs typeface="Calibri"/>
              </a:rPr>
              <a:t>Reducing our carbon footprint</a:t>
            </a:r>
            <a:endParaRPr lang="en-US" sz="2400">
              <a:cs typeface="Calibri"/>
            </a:endParaRPr>
          </a:p>
        </p:txBody>
      </p:sp>
      <p:sp>
        <p:nvSpPr>
          <p:cNvPr id="12" name="TextBox 11"/>
          <p:cNvSpPr txBox="1"/>
          <p:nvPr/>
        </p:nvSpPr>
        <p:spPr>
          <a:xfrm>
            <a:off x="2577592" y="3577779"/>
            <a:ext cx="3025487" cy="461665"/>
          </a:xfrm>
          <a:prstGeom prst="rect">
            <a:avLst/>
          </a:prstGeom>
          <a:noFill/>
        </p:spPr>
        <p:txBody>
          <a:bodyPr wrap="square" lIns="91440" tIns="45720" rIns="91440" bIns="45720" rtlCol="0" anchor="t">
            <a:spAutoFit/>
          </a:bodyPr>
          <a:lstStyle/>
          <a:p>
            <a:r>
              <a:rPr lang="en-US" sz="2400" b="1">
                <a:latin typeface="+mj-lt"/>
              </a:rPr>
              <a:t>Power outages</a:t>
            </a:r>
            <a:endParaRPr lang="en-US" sz="2800" b="1">
              <a:latin typeface="+mj-lt"/>
              <a:cs typeface="Calibri"/>
            </a:endParaRPr>
          </a:p>
        </p:txBody>
      </p:sp>
      <p:sp>
        <p:nvSpPr>
          <p:cNvPr id="13" name="TextBox 12"/>
          <p:cNvSpPr txBox="1"/>
          <p:nvPr/>
        </p:nvSpPr>
        <p:spPr>
          <a:xfrm>
            <a:off x="2578596" y="4080590"/>
            <a:ext cx="4638348" cy="1092607"/>
          </a:xfrm>
          <a:prstGeom prst="rect">
            <a:avLst/>
          </a:prstGeom>
          <a:noFill/>
        </p:spPr>
        <p:txBody>
          <a:bodyPr wrap="square" lIns="91440" tIns="45720" rIns="91440" bIns="45720" rtlCol="0" anchor="t">
            <a:spAutoFit/>
          </a:bodyPr>
          <a:lstStyle/>
          <a:p>
            <a:pPr algn="just"/>
            <a:r>
              <a:rPr lang="en-US" sz="1300"/>
              <a:t>Lack of electricity </a:t>
            </a:r>
            <a:r>
              <a:rPr lang="en-US" sz="1300">
                <a:ea typeface="+mn-lt"/>
                <a:cs typeface="+mn-lt"/>
              </a:rPr>
              <a:t>makes learning exponentially difficult for students in summers with no fans and causes hygiene issues with no running water in bathrooms.</a:t>
            </a:r>
          </a:p>
          <a:p>
            <a:endParaRPr lang="en-US" sz="1300">
              <a:cs typeface="Calibri"/>
            </a:endParaRPr>
          </a:p>
          <a:p>
            <a:endParaRPr lang="en-US" sz="1300">
              <a:cs typeface="Calibri"/>
            </a:endParaRPr>
          </a:p>
        </p:txBody>
      </p:sp>
      <p:sp>
        <p:nvSpPr>
          <p:cNvPr id="15" name="TextBox 14"/>
          <p:cNvSpPr txBox="1"/>
          <p:nvPr/>
        </p:nvSpPr>
        <p:spPr>
          <a:xfrm>
            <a:off x="2636669" y="5231437"/>
            <a:ext cx="3025487" cy="461665"/>
          </a:xfrm>
          <a:prstGeom prst="rect">
            <a:avLst/>
          </a:prstGeom>
          <a:noFill/>
        </p:spPr>
        <p:txBody>
          <a:bodyPr wrap="square" lIns="91440" tIns="45720" rIns="91440" bIns="45720" rtlCol="0" anchor="t">
            <a:spAutoFit/>
          </a:bodyPr>
          <a:lstStyle/>
          <a:p>
            <a:r>
              <a:rPr lang="en-US" sz="2400" b="1">
                <a:latin typeface="+mj-lt"/>
              </a:rPr>
              <a:t>Digital learning</a:t>
            </a:r>
          </a:p>
        </p:txBody>
      </p:sp>
      <p:sp>
        <p:nvSpPr>
          <p:cNvPr id="16" name="TextBox 15"/>
          <p:cNvSpPr txBox="1"/>
          <p:nvPr/>
        </p:nvSpPr>
        <p:spPr>
          <a:xfrm>
            <a:off x="2579904" y="5765906"/>
            <a:ext cx="4608792" cy="1092607"/>
          </a:xfrm>
          <a:prstGeom prst="rect">
            <a:avLst/>
          </a:prstGeom>
          <a:noFill/>
        </p:spPr>
        <p:txBody>
          <a:bodyPr wrap="square" lIns="91440" tIns="45720" rIns="91440" bIns="45720" rtlCol="0" anchor="t">
            <a:spAutoFit/>
          </a:bodyPr>
          <a:lstStyle/>
          <a:p>
            <a:pPr algn="just"/>
            <a:r>
              <a:rPr lang="en-US" sz="1300"/>
              <a:t>Through the installation of solar panels, TCF will ensure that schools have the required infrastructure and that students have access to digital learning resources to build 21</a:t>
            </a:r>
            <a:r>
              <a:rPr lang="en-US" sz="1300" baseline="30000"/>
              <a:t>st</a:t>
            </a:r>
            <a:r>
              <a:rPr lang="en-US" sz="1300"/>
              <a:t>-century digital skills, which includes having access to audio-visual content and digital aids for both students and teachers.</a:t>
            </a:r>
            <a:endParaRPr lang="en-US" sz="1300">
              <a:cs typeface="Calibri"/>
            </a:endParaRPr>
          </a:p>
        </p:txBody>
      </p:sp>
      <p:sp>
        <p:nvSpPr>
          <p:cNvPr id="17" name="TextBox 16"/>
          <p:cNvSpPr txBox="1"/>
          <p:nvPr/>
        </p:nvSpPr>
        <p:spPr>
          <a:xfrm>
            <a:off x="2616976" y="6978434"/>
            <a:ext cx="4549489" cy="461665"/>
          </a:xfrm>
          <a:prstGeom prst="rect">
            <a:avLst/>
          </a:prstGeom>
          <a:noFill/>
        </p:spPr>
        <p:txBody>
          <a:bodyPr wrap="square" lIns="91440" tIns="45720" rIns="91440" bIns="45720" rtlCol="0" anchor="t">
            <a:spAutoFit/>
          </a:bodyPr>
          <a:lstStyle/>
          <a:p>
            <a:r>
              <a:rPr lang="en-US" sz="2400" b="1">
                <a:latin typeface="+mj-lt"/>
              </a:rPr>
              <a:t>Monitoring and maintenance</a:t>
            </a:r>
            <a:endParaRPr lang="en-US" sz="2400" b="1">
              <a:latin typeface="+mj-lt"/>
              <a:cs typeface="Calibri"/>
            </a:endParaRPr>
          </a:p>
        </p:txBody>
      </p:sp>
      <p:sp>
        <p:nvSpPr>
          <p:cNvPr id="18" name="TextBox 17"/>
          <p:cNvSpPr txBox="1"/>
          <p:nvPr/>
        </p:nvSpPr>
        <p:spPr>
          <a:xfrm>
            <a:off x="2636671" y="7556629"/>
            <a:ext cx="4766424" cy="2292935"/>
          </a:xfrm>
          <a:prstGeom prst="rect">
            <a:avLst/>
          </a:prstGeom>
          <a:noFill/>
        </p:spPr>
        <p:txBody>
          <a:bodyPr wrap="square" lIns="91440" tIns="45720" rIns="91440" bIns="45720" rtlCol="0" anchor="t">
            <a:spAutoFit/>
          </a:bodyPr>
          <a:lstStyle/>
          <a:p>
            <a:pPr algn="just"/>
            <a:r>
              <a:rPr lang="en-US" sz="1300"/>
              <a:t>Monitoring and maintenance of these solar panels will be managed by TCF’s engineering department, who will conduct frequent visits to ensure the panels are operational and working efficiently. The payments are released to contractors once the monitoring team verifies that the panels have been installed according to the defined terms and conditions of the agreement. The engineering department will be responsible for the maintenance of the solar panel system and the vendors also make maintenance visits. It takes approximately 12 weeks to install solar panels in schools from vetting vendors and receiving quotations to finalizing vendors and solar panel installation.</a:t>
            </a:r>
          </a:p>
        </p:txBody>
      </p:sp>
      <p:pic>
        <p:nvPicPr>
          <p:cNvPr id="2" name="image4.jpg">
            <a:extLst>
              <a:ext uri="{FF2B5EF4-FFF2-40B4-BE49-F238E27FC236}">
                <a16:creationId xmlns:a16="http://schemas.microsoft.com/office/drawing/2014/main" id="{884B0714-C8CB-5065-0BDD-DFC21C2D2CC1}"/>
              </a:ext>
            </a:extLst>
          </p:cNvPr>
          <p:cNvPicPr/>
          <p:nvPr/>
        </p:nvPicPr>
        <p:blipFill>
          <a:blip r:embed="rId5"/>
          <a:srcRect/>
          <a:stretch>
            <a:fillRect/>
          </a:stretch>
        </p:blipFill>
        <p:spPr>
          <a:xfrm>
            <a:off x="467579" y="3494963"/>
            <a:ext cx="1798637" cy="1561929"/>
          </a:xfrm>
          <a:prstGeom prst="rect">
            <a:avLst/>
          </a:prstGeo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7552690" cy="6722109"/>
          </a:xfrm>
          <a:custGeom>
            <a:avLst/>
            <a:gdLst/>
            <a:ahLst/>
            <a:cxnLst/>
            <a:rect l="l" t="t" r="r" b="b"/>
            <a:pathLst>
              <a:path w="7552690" h="6722109">
                <a:moveTo>
                  <a:pt x="0" y="6721881"/>
                </a:moveTo>
                <a:lnTo>
                  <a:pt x="7552435" y="6721881"/>
                </a:lnTo>
                <a:lnTo>
                  <a:pt x="7552435" y="0"/>
                </a:lnTo>
                <a:lnTo>
                  <a:pt x="0" y="0"/>
                </a:lnTo>
                <a:lnTo>
                  <a:pt x="0" y="6721881"/>
                </a:lnTo>
                <a:close/>
              </a:path>
            </a:pathLst>
          </a:custGeom>
          <a:solidFill>
            <a:srgbClr val="009444"/>
          </a:solidFill>
        </p:spPr>
        <p:txBody>
          <a:bodyPr wrap="square" lIns="0" tIns="0" rIns="0" bIns="0" rtlCol="0"/>
          <a:lstStyle/>
          <a:p>
            <a:endParaRPr/>
          </a:p>
        </p:txBody>
      </p:sp>
      <p:grpSp>
        <p:nvGrpSpPr>
          <p:cNvPr id="5" name="object 5"/>
          <p:cNvGrpSpPr/>
          <p:nvPr/>
        </p:nvGrpSpPr>
        <p:grpSpPr>
          <a:xfrm>
            <a:off x="0" y="9169"/>
            <a:ext cx="7560309" cy="10680700"/>
            <a:chOff x="0" y="9169"/>
            <a:chExt cx="7560309" cy="10680700"/>
          </a:xfrm>
        </p:grpSpPr>
        <p:pic>
          <p:nvPicPr>
            <p:cNvPr id="6" name="object 6"/>
            <p:cNvPicPr/>
            <p:nvPr/>
          </p:nvPicPr>
          <p:blipFill>
            <a:blip r:embed="rId2" cstate="print"/>
            <a:stretch>
              <a:fillRect/>
            </a:stretch>
          </p:blipFill>
          <p:spPr>
            <a:xfrm>
              <a:off x="3772446" y="9169"/>
              <a:ext cx="3777589" cy="6712711"/>
            </a:xfrm>
            <a:prstGeom prst="rect">
              <a:avLst/>
            </a:prstGeom>
          </p:spPr>
        </p:pic>
        <p:sp>
          <p:nvSpPr>
            <p:cNvPr id="7" name="object 7"/>
            <p:cNvSpPr/>
            <p:nvPr/>
          </p:nvSpPr>
          <p:spPr>
            <a:xfrm>
              <a:off x="0" y="6721881"/>
              <a:ext cx="7560309" cy="3968115"/>
            </a:xfrm>
            <a:custGeom>
              <a:avLst/>
              <a:gdLst/>
              <a:ahLst/>
              <a:cxnLst/>
              <a:rect l="l" t="t" r="r" b="b"/>
              <a:pathLst>
                <a:path w="7560309" h="3968115">
                  <a:moveTo>
                    <a:pt x="7559992" y="0"/>
                  </a:moveTo>
                  <a:lnTo>
                    <a:pt x="0" y="0"/>
                  </a:lnTo>
                  <a:lnTo>
                    <a:pt x="0" y="3967581"/>
                  </a:lnTo>
                  <a:lnTo>
                    <a:pt x="7559992" y="3967581"/>
                  </a:lnTo>
                  <a:lnTo>
                    <a:pt x="7559992" y="0"/>
                  </a:lnTo>
                  <a:close/>
                </a:path>
              </a:pathLst>
            </a:custGeom>
            <a:solidFill>
              <a:srgbClr val="E6E7E8"/>
            </a:solidFill>
          </p:spPr>
          <p:txBody>
            <a:bodyPr wrap="square" lIns="0" tIns="0" rIns="0" bIns="0" rtlCol="0"/>
            <a:lstStyle/>
            <a:p>
              <a:endParaRPr/>
            </a:p>
          </p:txBody>
        </p:sp>
      </p:grpSp>
      <p:sp>
        <p:nvSpPr>
          <p:cNvPr id="8" name="object 8"/>
          <p:cNvSpPr txBox="1"/>
          <p:nvPr/>
        </p:nvSpPr>
        <p:spPr>
          <a:xfrm>
            <a:off x="1164468" y="7211851"/>
            <a:ext cx="5585582" cy="605935"/>
          </a:xfrm>
          <a:prstGeom prst="rect">
            <a:avLst/>
          </a:prstGeom>
        </p:spPr>
        <p:txBody>
          <a:bodyPr vert="horz" wrap="square" lIns="0" tIns="13335" rIns="0" bIns="0" rtlCol="0">
            <a:spAutoFit/>
          </a:bodyPr>
          <a:lstStyle/>
          <a:p>
            <a:pPr marL="12700" algn="ctr">
              <a:lnSpc>
                <a:spcPct val="100000"/>
              </a:lnSpc>
              <a:spcBef>
                <a:spcPts val="105"/>
              </a:spcBef>
            </a:pPr>
            <a:r>
              <a:rPr sz="3850" b="1" spc="-55">
                <a:solidFill>
                  <a:srgbClr val="231F20"/>
                </a:solidFill>
                <a:latin typeface="+mj-lt"/>
                <a:cs typeface="Arial"/>
              </a:rPr>
              <a:t>Recognitio</a:t>
            </a:r>
            <a:r>
              <a:rPr sz="3850" b="1" spc="165">
                <a:solidFill>
                  <a:srgbClr val="231F20"/>
                </a:solidFill>
                <a:latin typeface="+mj-lt"/>
                <a:cs typeface="Arial"/>
              </a:rPr>
              <a:t>n</a:t>
            </a:r>
            <a:r>
              <a:rPr sz="3850" b="1" spc="-300">
                <a:solidFill>
                  <a:srgbClr val="231F20"/>
                </a:solidFill>
                <a:latin typeface="+mj-lt"/>
                <a:cs typeface="Arial"/>
              </a:rPr>
              <a:t> </a:t>
            </a:r>
            <a:r>
              <a:rPr sz="3850" b="1" spc="-100">
                <a:solidFill>
                  <a:srgbClr val="231F20"/>
                </a:solidFill>
                <a:latin typeface="+mj-lt"/>
                <a:cs typeface="Arial"/>
              </a:rPr>
              <a:t>&amp;</a:t>
            </a:r>
            <a:r>
              <a:rPr sz="3850" b="1" spc="-300">
                <a:solidFill>
                  <a:srgbClr val="231F20"/>
                </a:solidFill>
                <a:latin typeface="+mj-lt"/>
                <a:cs typeface="Arial"/>
              </a:rPr>
              <a:t> </a:t>
            </a:r>
            <a:r>
              <a:rPr sz="3850" b="1" spc="-50">
                <a:solidFill>
                  <a:srgbClr val="231F20"/>
                </a:solidFill>
                <a:latin typeface="+mj-lt"/>
                <a:cs typeface="Arial"/>
              </a:rPr>
              <a:t>Awards</a:t>
            </a:r>
            <a:endParaRPr sz="3850">
              <a:latin typeface="+mj-lt"/>
              <a:cs typeface="Arial"/>
            </a:endParaRPr>
          </a:p>
        </p:txBody>
      </p:sp>
      <p:graphicFrame>
        <p:nvGraphicFramePr>
          <p:cNvPr id="9" name="object 9"/>
          <p:cNvGraphicFramePr>
            <a:graphicFrameLocks noGrp="1"/>
          </p:cNvGraphicFramePr>
          <p:nvPr/>
        </p:nvGraphicFramePr>
        <p:xfrm>
          <a:off x="662362" y="9071616"/>
          <a:ext cx="6468105" cy="580618"/>
        </p:xfrm>
        <a:graphic>
          <a:graphicData uri="http://schemas.openxmlformats.org/drawingml/2006/table">
            <a:tbl>
              <a:tblPr firstRow="1" bandRow="1">
                <a:tableStyleId>{2D5ABB26-0587-4C30-8999-92F81FD0307C}</a:tableStyleId>
              </a:tblPr>
              <a:tblGrid>
                <a:gridCol w="825500">
                  <a:extLst>
                    <a:ext uri="{9D8B030D-6E8A-4147-A177-3AD203B41FA5}">
                      <a16:colId xmlns:a16="http://schemas.microsoft.com/office/drawing/2014/main" val="20000"/>
                    </a:ext>
                  </a:extLst>
                </a:gridCol>
                <a:gridCol w="947419">
                  <a:extLst>
                    <a:ext uri="{9D8B030D-6E8A-4147-A177-3AD203B41FA5}">
                      <a16:colId xmlns:a16="http://schemas.microsoft.com/office/drawing/2014/main" val="20001"/>
                    </a:ext>
                  </a:extLst>
                </a:gridCol>
                <a:gridCol w="903605">
                  <a:extLst>
                    <a:ext uri="{9D8B030D-6E8A-4147-A177-3AD203B41FA5}">
                      <a16:colId xmlns:a16="http://schemas.microsoft.com/office/drawing/2014/main" val="20002"/>
                    </a:ext>
                  </a:extLst>
                </a:gridCol>
                <a:gridCol w="974089">
                  <a:extLst>
                    <a:ext uri="{9D8B030D-6E8A-4147-A177-3AD203B41FA5}">
                      <a16:colId xmlns:a16="http://schemas.microsoft.com/office/drawing/2014/main" val="20003"/>
                    </a:ext>
                  </a:extLst>
                </a:gridCol>
                <a:gridCol w="939164">
                  <a:extLst>
                    <a:ext uri="{9D8B030D-6E8A-4147-A177-3AD203B41FA5}">
                      <a16:colId xmlns:a16="http://schemas.microsoft.com/office/drawing/2014/main" val="20004"/>
                    </a:ext>
                  </a:extLst>
                </a:gridCol>
                <a:gridCol w="939164">
                  <a:extLst>
                    <a:ext uri="{9D8B030D-6E8A-4147-A177-3AD203B41FA5}">
                      <a16:colId xmlns:a16="http://schemas.microsoft.com/office/drawing/2014/main" val="20005"/>
                    </a:ext>
                  </a:extLst>
                </a:gridCol>
                <a:gridCol w="939164">
                  <a:extLst>
                    <a:ext uri="{9D8B030D-6E8A-4147-A177-3AD203B41FA5}">
                      <a16:colId xmlns:a16="http://schemas.microsoft.com/office/drawing/2014/main" val="20006"/>
                    </a:ext>
                  </a:extLst>
                </a:gridCol>
              </a:tblGrid>
              <a:tr h="580618">
                <a:tc>
                  <a:txBody>
                    <a:bodyPr/>
                    <a:lstStyle/>
                    <a:p>
                      <a:pPr>
                        <a:lnSpc>
                          <a:spcPct val="100000"/>
                        </a:lnSpc>
                      </a:pPr>
                      <a:endParaRPr sz="1300">
                        <a:latin typeface="Times New Roman"/>
                        <a:cs typeface="Times New Roman"/>
                      </a:endParaRPr>
                    </a:p>
                  </a:txBody>
                  <a:tcPr marL="0" marR="0" marT="0" marB="0">
                    <a:lnL w="3175">
                      <a:solidFill>
                        <a:srgbClr val="231F20"/>
                      </a:solidFill>
                      <a:prstDash val="solid"/>
                    </a:lnL>
                    <a:lnR w="3175">
                      <a:solidFill>
                        <a:srgbClr val="231F20"/>
                      </a:solidFill>
                      <a:prstDash val="solid"/>
                    </a:lnR>
                    <a:lnT w="3175">
                      <a:solidFill>
                        <a:srgbClr val="231F20"/>
                      </a:solidFill>
                      <a:prstDash val="solid"/>
                    </a:lnT>
                    <a:lnB w="3175">
                      <a:solidFill>
                        <a:srgbClr val="231F20"/>
                      </a:solidFill>
                      <a:prstDash val="solid"/>
                    </a:lnB>
                    <a:solidFill>
                      <a:srgbClr val="E6E7E8"/>
                    </a:solidFill>
                  </a:tcPr>
                </a:tc>
                <a:tc>
                  <a:txBody>
                    <a:bodyPr/>
                    <a:lstStyle/>
                    <a:p>
                      <a:pPr>
                        <a:lnSpc>
                          <a:spcPct val="100000"/>
                        </a:lnSpc>
                      </a:pPr>
                      <a:endParaRPr sz="1300">
                        <a:latin typeface="Times New Roman"/>
                        <a:cs typeface="Times New Roman"/>
                      </a:endParaRPr>
                    </a:p>
                  </a:txBody>
                  <a:tcPr marL="0" marR="0" marT="0" marB="0">
                    <a:lnL w="3175">
                      <a:solidFill>
                        <a:srgbClr val="231F20"/>
                      </a:solidFill>
                      <a:prstDash val="solid"/>
                    </a:lnL>
                    <a:lnR w="3175">
                      <a:solidFill>
                        <a:srgbClr val="231F20"/>
                      </a:solidFill>
                      <a:prstDash val="solid"/>
                    </a:lnR>
                    <a:lnT w="3175">
                      <a:solidFill>
                        <a:srgbClr val="231F20"/>
                      </a:solidFill>
                      <a:prstDash val="solid"/>
                    </a:lnT>
                    <a:lnB w="3175">
                      <a:solidFill>
                        <a:srgbClr val="231F20"/>
                      </a:solidFill>
                      <a:prstDash val="solid"/>
                    </a:lnB>
                    <a:solidFill>
                      <a:srgbClr val="E6E7E8"/>
                    </a:solidFill>
                  </a:tcPr>
                </a:tc>
                <a:tc>
                  <a:txBody>
                    <a:bodyPr/>
                    <a:lstStyle/>
                    <a:p>
                      <a:pPr>
                        <a:lnSpc>
                          <a:spcPct val="100000"/>
                        </a:lnSpc>
                      </a:pPr>
                      <a:endParaRPr sz="1300">
                        <a:latin typeface="Times New Roman"/>
                        <a:cs typeface="Times New Roman"/>
                      </a:endParaRPr>
                    </a:p>
                  </a:txBody>
                  <a:tcPr marL="0" marR="0" marT="0" marB="0">
                    <a:lnL w="3175">
                      <a:solidFill>
                        <a:srgbClr val="231F20"/>
                      </a:solidFill>
                      <a:prstDash val="solid"/>
                    </a:lnL>
                    <a:lnR w="3175">
                      <a:solidFill>
                        <a:srgbClr val="231F20"/>
                      </a:solidFill>
                      <a:prstDash val="solid"/>
                    </a:lnR>
                    <a:lnT w="3175">
                      <a:solidFill>
                        <a:srgbClr val="231F20"/>
                      </a:solidFill>
                      <a:prstDash val="solid"/>
                    </a:lnT>
                    <a:lnB w="3175">
                      <a:solidFill>
                        <a:srgbClr val="231F20"/>
                      </a:solidFill>
                      <a:prstDash val="solid"/>
                    </a:lnB>
                    <a:solidFill>
                      <a:srgbClr val="E6E7E8"/>
                    </a:solidFill>
                  </a:tcPr>
                </a:tc>
                <a:tc>
                  <a:txBody>
                    <a:bodyPr/>
                    <a:lstStyle/>
                    <a:p>
                      <a:pPr>
                        <a:lnSpc>
                          <a:spcPct val="100000"/>
                        </a:lnSpc>
                      </a:pPr>
                      <a:endParaRPr sz="1300">
                        <a:latin typeface="Times New Roman"/>
                        <a:cs typeface="Times New Roman"/>
                      </a:endParaRPr>
                    </a:p>
                  </a:txBody>
                  <a:tcPr marL="0" marR="0" marT="0" marB="0">
                    <a:lnL w="3175">
                      <a:solidFill>
                        <a:srgbClr val="231F20"/>
                      </a:solidFill>
                      <a:prstDash val="solid"/>
                    </a:lnL>
                    <a:lnR w="3175">
                      <a:solidFill>
                        <a:srgbClr val="231F20"/>
                      </a:solidFill>
                      <a:prstDash val="solid"/>
                    </a:lnR>
                    <a:lnT w="3175">
                      <a:solidFill>
                        <a:srgbClr val="231F20"/>
                      </a:solidFill>
                      <a:prstDash val="solid"/>
                    </a:lnT>
                    <a:lnB w="3175">
                      <a:solidFill>
                        <a:srgbClr val="231F20"/>
                      </a:solidFill>
                      <a:prstDash val="solid"/>
                    </a:lnB>
                    <a:solidFill>
                      <a:srgbClr val="E6E7E8"/>
                    </a:solidFill>
                  </a:tcPr>
                </a:tc>
                <a:tc>
                  <a:txBody>
                    <a:bodyPr/>
                    <a:lstStyle/>
                    <a:p>
                      <a:pPr>
                        <a:lnSpc>
                          <a:spcPct val="100000"/>
                        </a:lnSpc>
                      </a:pPr>
                      <a:endParaRPr sz="1300">
                        <a:latin typeface="Times New Roman"/>
                        <a:cs typeface="Times New Roman"/>
                      </a:endParaRPr>
                    </a:p>
                  </a:txBody>
                  <a:tcPr marL="0" marR="0" marT="0" marB="0">
                    <a:lnL w="3175">
                      <a:solidFill>
                        <a:srgbClr val="231F20"/>
                      </a:solidFill>
                      <a:prstDash val="solid"/>
                    </a:lnL>
                    <a:lnR w="3175">
                      <a:solidFill>
                        <a:srgbClr val="231F20"/>
                      </a:solidFill>
                      <a:prstDash val="solid"/>
                    </a:lnR>
                    <a:lnT w="3175">
                      <a:solidFill>
                        <a:srgbClr val="231F20"/>
                      </a:solidFill>
                      <a:prstDash val="solid"/>
                    </a:lnT>
                    <a:lnB w="3175">
                      <a:solidFill>
                        <a:srgbClr val="231F20"/>
                      </a:solidFill>
                      <a:prstDash val="solid"/>
                    </a:lnB>
                    <a:solidFill>
                      <a:srgbClr val="E6E7E8"/>
                    </a:solidFill>
                  </a:tcPr>
                </a:tc>
                <a:tc>
                  <a:txBody>
                    <a:bodyPr/>
                    <a:lstStyle/>
                    <a:p>
                      <a:pPr>
                        <a:lnSpc>
                          <a:spcPct val="100000"/>
                        </a:lnSpc>
                      </a:pPr>
                      <a:endParaRPr sz="1300">
                        <a:latin typeface="Times New Roman"/>
                        <a:cs typeface="Times New Roman"/>
                      </a:endParaRPr>
                    </a:p>
                  </a:txBody>
                  <a:tcPr marL="0" marR="0" marT="0" marB="0">
                    <a:lnL w="3175">
                      <a:solidFill>
                        <a:srgbClr val="231F20"/>
                      </a:solidFill>
                      <a:prstDash val="solid"/>
                    </a:lnL>
                    <a:lnR w="3175">
                      <a:solidFill>
                        <a:srgbClr val="231F20"/>
                      </a:solidFill>
                      <a:prstDash val="solid"/>
                    </a:lnR>
                    <a:lnT w="3175">
                      <a:solidFill>
                        <a:srgbClr val="231F20"/>
                      </a:solidFill>
                      <a:prstDash val="solid"/>
                    </a:lnT>
                    <a:lnB w="3175">
                      <a:solidFill>
                        <a:srgbClr val="231F20"/>
                      </a:solidFill>
                      <a:prstDash val="solid"/>
                    </a:lnB>
                    <a:solidFill>
                      <a:srgbClr val="E6E7E8"/>
                    </a:solidFill>
                  </a:tcPr>
                </a:tc>
                <a:tc>
                  <a:txBody>
                    <a:bodyPr/>
                    <a:lstStyle/>
                    <a:p>
                      <a:pPr>
                        <a:lnSpc>
                          <a:spcPct val="100000"/>
                        </a:lnSpc>
                      </a:pPr>
                      <a:endParaRPr sz="1300">
                        <a:latin typeface="Times New Roman"/>
                        <a:cs typeface="Times New Roman"/>
                      </a:endParaRPr>
                    </a:p>
                  </a:txBody>
                  <a:tcPr marL="0" marR="0" marT="0" marB="0">
                    <a:lnL w="3175">
                      <a:solidFill>
                        <a:srgbClr val="231F20"/>
                      </a:solidFill>
                      <a:prstDash val="solid"/>
                    </a:lnL>
                    <a:lnR w="3175">
                      <a:solidFill>
                        <a:srgbClr val="231F20"/>
                      </a:solidFill>
                      <a:prstDash val="solid"/>
                    </a:lnR>
                    <a:lnT w="3175">
                      <a:solidFill>
                        <a:srgbClr val="231F20"/>
                      </a:solidFill>
                      <a:prstDash val="solid"/>
                    </a:lnT>
                    <a:lnB w="3175">
                      <a:solidFill>
                        <a:srgbClr val="231F20"/>
                      </a:solidFill>
                      <a:prstDash val="solid"/>
                    </a:lnB>
                    <a:solidFill>
                      <a:srgbClr val="E6E7E8"/>
                    </a:solidFill>
                  </a:tcPr>
                </a:tc>
                <a:extLst>
                  <a:ext uri="{0D108BD9-81ED-4DB2-BD59-A6C34878D82A}">
                    <a16:rowId xmlns:a16="http://schemas.microsoft.com/office/drawing/2014/main" val="10000"/>
                  </a:ext>
                </a:extLst>
              </a:tr>
            </a:tbl>
          </a:graphicData>
        </a:graphic>
      </p:graphicFrame>
      <p:pic>
        <p:nvPicPr>
          <p:cNvPr id="10" name="object 10"/>
          <p:cNvPicPr/>
          <p:nvPr/>
        </p:nvPicPr>
        <p:blipFill>
          <a:blip r:embed="rId3" cstate="print"/>
          <a:stretch>
            <a:fillRect/>
          </a:stretch>
        </p:blipFill>
        <p:spPr>
          <a:xfrm>
            <a:off x="2608816" y="9149076"/>
            <a:ext cx="557071" cy="390041"/>
          </a:xfrm>
          <a:prstGeom prst="rect">
            <a:avLst/>
          </a:prstGeom>
        </p:spPr>
      </p:pic>
      <p:pic>
        <p:nvPicPr>
          <p:cNvPr id="11" name="object 11"/>
          <p:cNvPicPr/>
          <p:nvPr/>
        </p:nvPicPr>
        <p:blipFill>
          <a:blip r:embed="rId4" cstate="print"/>
          <a:stretch>
            <a:fillRect/>
          </a:stretch>
        </p:blipFill>
        <p:spPr>
          <a:xfrm>
            <a:off x="5353256" y="9144027"/>
            <a:ext cx="708818" cy="383357"/>
          </a:xfrm>
          <a:prstGeom prst="rect">
            <a:avLst/>
          </a:prstGeom>
        </p:spPr>
      </p:pic>
      <p:pic>
        <p:nvPicPr>
          <p:cNvPr id="12" name="object 12"/>
          <p:cNvPicPr/>
          <p:nvPr/>
        </p:nvPicPr>
        <p:blipFill>
          <a:blip r:embed="rId5" cstate="print"/>
          <a:stretch>
            <a:fillRect/>
          </a:stretch>
        </p:blipFill>
        <p:spPr>
          <a:xfrm>
            <a:off x="3487234" y="9197147"/>
            <a:ext cx="648604" cy="254066"/>
          </a:xfrm>
          <a:prstGeom prst="rect">
            <a:avLst/>
          </a:prstGeom>
        </p:spPr>
      </p:pic>
      <p:pic>
        <p:nvPicPr>
          <p:cNvPr id="13" name="object 13"/>
          <p:cNvPicPr/>
          <p:nvPr/>
        </p:nvPicPr>
        <p:blipFill>
          <a:blip r:embed="rId6" cstate="print"/>
          <a:stretch>
            <a:fillRect/>
          </a:stretch>
        </p:blipFill>
        <p:spPr>
          <a:xfrm>
            <a:off x="1623660" y="9372864"/>
            <a:ext cx="644765" cy="166486"/>
          </a:xfrm>
          <a:prstGeom prst="rect">
            <a:avLst/>
          </a:prstGeom>
        </p:spPr>
      </p:pic>
      <p:pic>
        <p:nvPicPr>
          <p:cNvPr id="14" name="object 14"/>
          <p:cNvPicPr/>
          <p:nvPr/>
        </p:nvPicPr>
        <p:blipFill>
          <a:blip r:embed="rId7" cstate="print"/>
          <a:stretch>
            <a:fillRect/>
          </a:stretch>
        </p:blipFill>
        <p:spPr>
          <a:xfrm>
            <a:off x="1890585" y="9157589"/>
            <a:ext cx="166395" cy="166395"/>
          </a:xfrm>
          <a:prstGeom prst="rect">
            <a:avLst/>
          </a:prstGeom>
        </p:spPr>
      </p:pic>
      <p:pic>
        <p:nvPicPr>
          <p:cNvPr id="15" name="object 15"/>
          <p:cNvPicPr/>
          <p:nvPr/>
        </p:nvPicPr>
        <p:blipFill>
          <a:blip r:embed="rId8" cstate="print"/>
          <a:stretch>
            <a:fillRect/>
          </a:stretch>
        </p:blipFill>
        <p:spPr>
          <a:xfrm>
            <a:off x="4465789" y="9149076"/>
            <a:ext cx="600844" cy="397127"/>
          </a:xfrm>
          <a:prstGeom prst="rect">
            <a:avLst/>
          </a:prstGeom>
        </p:spPr>
      </p:pic>
      <p:pic>
        <p:nvPicPr>
          <p:cNvPr id="16" name="object 16"/>
          <p:cNvPicPr/>
          <p:nvPr/>
        </p:nvPicPr>
        <p:blipFill>
          <a:blip r:embed="rId9" cstate="print"/>
          <a:stretch>
            <a:fillRect/>
          </a:stretch>
        </p:blipFill>
        <p:spPr>
          <a:xfrm>
            <a:off x="765060" y="9156382"/>
            <a:ext cx="638098" cy="408994"/>
          </a:xfrm>
          <a:prstGeom prst="rect">
            <a:avLst/>
          </a:prstGeom>
        </p:spPr>
      </p:pic>
      <p:pic>
        <p:nvPicPr>
          <p:cNvPr id="17" name="object 17"/>
          <p:cNvPicPr/>
          <p:nvPr/>
        </p:nvPicPr>
        <p:blipFill>
          <a:blip r:embed="rId10" cstate="print"/>
          <a:stretch>
            <a:fillRect/>
          </a:stretch>
        </p:blipFill>
        <p:spPr>
          <a:xfrm>
            <a:off x="6312255" y="9193266"/>
            <a:ext cx="673139" cy="335286"/>
          </a:xfrm>
          <a:prstGeom prst="rect">
            <a:avLst/>
          </a:prstGeom>
        </p:spPr>
      </p:pic>
      <p:graphicFrame>
        <p:nvGraphicFramePr>
          <p:cNvPr id="18" name="object 18"/>
          <p:cNvGraphicFramePr>
            <a:graphicFrameLocks noGrp="1"/>
          </p:cNvGraphicFramePr>
          <p:nvPr/>
        </p:nvGraphicFramePr>
        <p:xfrm>
          <a:off x="662031" y="8302161"/>
          <a:ext cx="6449059" cy="580631"/>
        </p:xfrm>
        <a:graphic>
          <a:graphicData uri="http://schemas.openxmlformats.org/drawingml/2006/table">
            <a:tbl>
              <a:tblPr firstRow="1" bandRow="1">
                <a:tableStyleId>{2D5ABB26-0587-4C30-8999-92F81FD0307C}</a:tableStyleId>
              </a:tblPr>
              <a:tblGrid>
                <a:gridCol w="938530">
                  <a:extLst>
                    <a:ext uri="{9D8B030D-6E8A-4147-A177-3AD203B41FA5}">
                      <a16:colId xmlns:a16="http://schemas.microsoft.com/office/drawing/2014/main" val="20000"/>
                    </a:ext>
                  </a:extLst>
                </a:gridCol>
                <a:gridCol w="938530">
                  <a:extLst>
                    <a:ext uri="{9D8B030D-6E8A-4147-A177-3AD203B41FA5}">
                      <a16:colId xmlns:a16="http://schemas.microsoft.com/office/drawing/2014/main" val="20001"/>
                    </a:ext>
                  </a:extLst>
                </a:gridCol>
                <a:gridCol w="938530">
                  <a:extLst>
                    <a:ext uri="{9D8B030D-6E8A-4147-A177-3AD203B41FA5}">
                      <a16:colId xmlns:a16="http://schemas.microsoft.com/office/drawing/2014/main" val="20002"/>
                    </a:ext>
                  </a:extLst>
                </a:gridCol>
                <a:gridCol w="938530">
                  <a:extLst>
                    <a:ext uri="{9D8B030D-6E8A-4147-A177-3AD203B41FA5}">
                      <a16:colId xmlns:a16="http://schemas.microsoft.com/office/drawing/2014/main" val="20003"/>
                    </a:ext>
                  </a:extLst>
                </a:gridCol>
                <a:gridCol w="938529">
                  <a:extLst>
                    <a:ext uri="{9D8B030D-6E8A-4147-A177-3AD203B41FA5}">
                      <a16:colId xmlns:a16="http://schemas.microsoft.com/office/drawing/2014/main" val="20004"/>
                    </a:ext>
                  </a:extLst>
                </a:gridCol>
                <a:gridCol w="923925">
                  <a:extLst>
                    <a:ext uri="{9D8B030D-6E8A-4147-A177-3AD203B41FA5}">
                      <a16:colId xmlns:a16="http://schemas.microsoft.com/office/drawing/2014/main" val="20005"/>
                    </a:ext>
                  </a:extLst>
                </a:gridCol>
                <a:gridCol w="832485">
                  <a:extLst>
                    <a:ext uri="{9D8B030D-6E8A-4147-A177-3AD203B41FA5}">
                      <a16:colId xmlns:a16="http://schemas.microsoft.com/office/drawing/2014/main" val="20006"/>
                    </a:ext>
                  </a:extLst>
                </a:gridCol>
              </a:tblGrid>
              <a:tr h="580631">
                <a:tc>
                  <a:txBody>
                    <a:bodyPr/>
                    <a:lstStyle/>
                    <a:p>
                      <a:pPr>
                        <a:lnSpc>
                          <a:spcPct val="100000"/>
                        </a:lnSpc>
                      </a:pPr>
                      <a:endParaRPr sz="1300">
                        <a:latin typeface="Times New Roman"/>
                        <a:cs typeface="Times New Roman"/>
                      </a:endParaRPr>
                    </a:p>
                  </a:txBody>
                  <a:tcPr marL="0" marR="0" marT="0" marB="0">
                    <a:lnL w="3175">
                      <a:solidFill>
                        <a:srgbClr val="231F20"/>
                      </a:solidFill>
                      <a:prstDash val="solid"/>
                    </a:lnL>
                    <a:lnR w="3175">
                      <a:solidFill>
                        <a:srgbClr val="231F20"/>
                      </a:solidFill>
                      <a:prstDash val="solid"/>
                    </a:lnR>
                    <a:lnT w="3175">
                      <a:solidFill>
                        <a:srgbClr val="231F20"/>
                      </a:solidFill>
                      <a:prstDash val="solid"/>
                    </a:lnT>
                    <a:lnB w="3175">
                      <a:solidFill>
                        <a:srgbClr val="231F20"/>
                      </a:solidFill>
                      <a:prstDash val="solid"/>
                    </a:lnB>
                    <a:solidFill>
                      <a:srgbClr val="E6E7E8"/>
                    </a:solidFill>
                  </a:tcPr>
                </a:tc>
                <a:tc>
                  <a:txBody>
                    <a:bodyPr/>
                    <a:lstStyle/>
                    <a:p>
                      <a:pPr>
                        <a:lnSpc>
                          <a:spcPct val="100000"/>
                        </a:lnSpc>
                      </a:pPr>
                      <a:endParaRPr sz="1300">
                        <a:latin typeface="Times New Roman"/>
                        <a:cs typeface="Times New Roman"/>
                      </a:endParaRPr>
                    </a:p>
                  </a:txBody>
                  <a:tcPr marL="0" marR="0" marT="0" marB="0">
                    <a:lnL w="3175">
                      <a:solidFill>
                        <a:srgbClr val="231F20"/>
                      </a:solidFill>
                      <a:prstDash val="solid"/>
                    </a:lnL>
                    <a:lnR w="3175">
                      <a:solidFill>
                        <a:srgbClr val="231F20"/>
                      </a:solidFill>
                      <a:prstDash val="solid"/>
                    </a:lnR>
                    <a:lnT w="3175">
                      <a:solidFill>
                        <a:srgbClr val="231F20"/>
                      </a:solidFill>
                      <a:prstDash val="solid"/>
                    </a:lnT>
                    <a:lnB w="3175">
                      <a:solidFill>
                        <a:srgbClr val="231F20"/>
                      </a:solidFill>
                      <a:prstDash val="solid"/>
                    </a:lnB>
                    <a:solidFill>
                      <a:srgbClr val="E6E7E8"/>
                    </a:solidFill>
                  </a:tcPr>
                </a:tc>
                <a:tc>
                  <a:txBody>
                    <a:bodyPr/>
                    <a:lstStyle/>
                    <a:p>
                      <a:pPr>
                        <a:lnSpc>
                          <a:spcPct val="100000"/>
                        </a:lnSpc>
                      </a:pPr>
                      <a:endParaRPr sz="1300">
                        <a:latin typeface="Times New Roman"/>
                        <a:cs typeface="Times New Roman"/>
                      </a:endParaRPr>
                    </a:p>
                  </a:txBody>
                  <a:tcPr marL="0" marR="0" marT="0" marB="0">
                    <a:lnL w="3175">
                      <a:solidFill>
                        <a:srgbClr val="231F20"/>
                      </a:solidFill>
                      <a:prstDash val="solid"/>
                    </a:lnL>
                    <a:lnR w="3175">
                      <a:solidFill>
                        <a:srgbClr val="231F20"/>
                      </a:solidFill>
                      <a:prstDash val="solid"/>
                    </a:lnR>
                    <a:lnT w="3175">
                      <a:solidFill>
                        <a:srgbClr val="231F20"/>
                      </a:solidFill>
                      <a:prstDash val="solid"/>
                    </a:lnT>
                    <a:lnB w="3175">
                      <a:solidFill>
                        <a:srgbClr val="231F20"/>
                      </a:solidFill>
                      <a:prstDash val="solid"/>
                    </a:lnB>
                    <a:solidFill>
                      <a:srgbClr val="E6E7E8"/>
                    </a:solidFill>
                  </a:tcPr>
                </a:tc>
                <a:tc>
                  <a:txBody>
                    <a:bodyPr/>
                    <a:lstStyle/>
                    <a:p>
                      <a:pPr>
                        <a:lnSpc>
                          <a:spcPct val="100000"/>
                        </a:lnSpc>
                      </a:pPr>
                      <a:endParaRPr sz="1300">
                        <a:latin typeface="Times New Roman"/>
                        <a:cs typeface="Times New Roman"/>
                      </a:endParaRPr>
                    </a:p>
                  </a:txBody>
                  <a:tcPr marL="0" marR="0" marT="0" marB="0">
                    <a:lnL w="3175">
                      <a:solidFill>
                        <a:srgbClr val="231F20"/>
                      </a:solidFill>
                      <a:prstDash val="solid"/>
                    </a:lnL>
                    <a:lnR w="3175">
                      <a:solidFill>
                        <a:srgbClr val="231F20"/>
                      </a:solidFill>
                      <a:prstDash val="solid"/>
                    </a:lnR>
                    <a:lnT w="3175">
                      <a:solidFill>
                        <a:srgbClr val="231F20"/>
                      </a:solidFill>
                      <a:prstDash val="solid"/>
                    </a:lnT>
                    <a:lnB w="3175">
                      <a:solidFill>
                        <a:srgbClr val="231F20"/>
                      </a:solidFill>
                      <a:prstDash val="solid"/>
                    </a:lnB>
                    <a:solidFill>
                      <a:srgbClr val="E6E7E8"/>
                    </a:solidFill>
                  </a:tcPr>
                </a:tc>
                <a:tc>
                  <a:txBody>
                    <a:bodyPr/>
                    <a:lstStyle/>
                    <a:p>
                      <a:pPr>
                        <a:lnSpc>
                          <a:spcPct val="100000"/>
                        </a:lnSpc>
                      </a:pPr>
                      <a:endParaRPr sz="1300">
                        <a:latin typeface="Times New Roman"/>
                        <a:cs typeface="Times New Roman"/>
                      </a:endParaRPr>
                    </a:p>
                  </a:txBody>
                  <a:tcPr marL="0" marR="0" marT="0" marB="0">
                    <a:lnL w="3175">
                      <a:solidFill>
                        <a:srgbClr val="231F20"/>
                      </a:solidFill>
                      <a:prstDash val="solid"/>
                    </a:lnL>
                    <a:lnR w="3175">
                      <a:solidFill>
                        <a:srgbClr val="231F20"/>
                      </a:solidFill>
                      <a:prstDash val="solid"/>
                    </a:lnR>
                    <a:lnT w="3175">
                      <a:solidFill>
                        <a:srgbClr val="231F20"/>
                      </a:solidFill>
                      <a:prstDash val="solid"/>
                    </a:lnT>
                    <a:lnB w="3175">
                      <a:solidFill>
                        <a:srgbClr val="231F20"/>
                      </a:solidFill>
                      <a:prstDash val="solid"/>
                    </a:lnB>
                    <a:solidFill>
                      <a:srgbClr val="E6E7E8"/>
                    </a:solidFill>
                  </a:tcPr>
                </a:tc>
                <a:tc>
                  <a:txBody>
                    <a:bodyPr/>
                    <a:lstStyle/>
                    <a:p>
                      <a:pPr>
                        <a:lnSpc>
                          <a:spcPct val="100000"/>
                        </a:lnSpc>
                      </a:pPr>
                      <a:endParaRPr sz="1300">
                        <a:latin typeface="Times New Roman"/>
                        <a:cs typeface="Times New Roman"/>
                      </a:endParaRPr>
                    </a:p>
                  </a:txBody>
                  <a:tcPr marL="0" marR="0" marT="0" marB="0">
                    <a:lnL w="3175">
                      <a:solidFill>
                        <a:srgbClr val="231F20"/>
                      </a:solidFill>
                      <a:prstDash val="solid"/>
                    </a:lnL>
                    <a:lnR w="3175">
                      <a:solidFill>
                        <a:srgbClr val="231F20"/>
                      </a:solidFill>
                      <a:prstDash val="solid"/>
                    </a:lnR>
                    <a:lnT w="3175">
                      <a:solidFill>
                        <a:srgbClr val="231F20"/>
                      </a:solidFill>
                      <a:prstDash val="solid"/>
                    </a:lnT>
                    <a:lnB w="3175">
                      <a:solidFill>
                        <a:srgbClr val="231F20"/>
                      </a:solidFill>
                      <a:prstDash val="solid"/>
                    </a:lnB>
                    <a:solidFill>
                      <a:srgbClr val="E6E7E8"/>
                    </a:solidFill>
                  </a:tcPr>
                </a:tc>
                <a:tc>
                  <a:txBody>
                    <a:bodyPr/>
                    <a:lstStyle/>
                    <a:p>
                      <a:pPr>
                        <a:lnSpc>
                          <a:spcPct val="100000"/>
                        </a:lnSpc>
                      </a:pPr>
                      <a:endParaRPr sz="1300">
                        <a:latin typeface="Times New Roman"/>
                        <a:cs typeface="Times New Roman"/>
                      </a:endParaRPr>
                    </a:p>
                  </a:txBody>
                  <a:tcPr marL="0" marR="0" marT="0" marB="0">
                    <a:lnL w="3175">
                      <a:solidFill>
                        <a:srgbClr val="231F20"/>
                      </a:solidFill>
                      <a:prstDash val="solid"/>
                    </a:lnL>
                    <a:lnR w="3175">
                      <a:solidFill>
                        <a:srgbClr val="231F20"/>
                      </a:solidFill>
                      <a:prstDash val="solid"/>
                    </a:lnR>
                    <a:lnT w="3175">
                      <a:solidFill>
                        <a:srgbClr val="231F20"/>
                      </a:solidFill>
                      <a:prstDash val="solid"/>
                    </a:lnT>
                    <a:lnB w="3175">
                      <a:solidFill>
                        <a:srgbClr val="231F20"/>
                      </a:solidFill>
                      <a:prstDash val="solid"/>
                    </a:lnB>
                    <a:solidFill>
                      <a:srgbClr val="E6E7E8"/>
                    </a:solidFill>
                  </a:tcPr>
                </a:tc>
                <a:extLst>
                  <a:ext uri="{0D108BD9-81ED-4DB2-BD59-A6C34878D82A}">
                    <a16:rowId xmlns:a16="http://schemas.microsoft.com/office/drawing/2014/main" val="10000"/>
                  </a:ext>
                </a:extLst>
              </a:tr>
            </a:tbl>
          </a:graphicData>
        </a:graphic>
      </p:graphicFrame>
      <p:grpSp>
        <p:nvGrpSpPr>
          <p:cNvPr id="19" name="object 19"/>
          <p:cNvGrpSpPr/>
          <p:nvPr/>
        </p:nvGrpSpPr>
        <p:grpSpPr>
          <a:xfrm>
            <a:off x="2705212" y="8386159"/>
            <a:ext cx="640080" cy="417830"/>
            <a:chOff x="2705212" y="8386159"/>
            <a:chExt cx="640080" cy="417830"/>
          </a:xfrm>
        </p:grpSpPr>
        <p:pic>
          <p:nvPicPr>
            <p:cNvPr id="20" name="object 20"/>
            <p:cNvPicPr/>
            <p:nvPr/>
          </p:nvPicPr>
          <p:blipFill>
            <a:blip r:embed="rId11" cstate="print"/>
            <a:stretch>
              <a:fillRect/>
            </a:stretch>
          </p:blipFill>
          <p:spPr>
            <a:xfrm>
              <a:off x="2705212" y="8386159"/>
              <a:ext cx="621618" cy="417206"/>
            </a:xfrm>
            <a:prstGeom prst="rect">
              <a:avLst/>
            </a:prstGeom>
          </p:spPr>
        </p:pic>
        <p:sp>
          <p:nvSpPr>
            <p:cNvPr id="21" name="object 21"/>
            <p:cNvSpPr/>
            <p:nvPr/>
          </p:nvSpPr>
          <p:spPr>
            <a:xfrm>
              <a:off x="3335985" y="8621509"/>
              <a:ext cx="9525" cy="74295"/>
            </a:xfrm>
            <a:custGeom>
              <a:avLst/>
              <a:gdLst/>
              <a:ahLst/>
              <a:cxnLst/>
              <a:rect l="l" t="t" r="r" b="b"/>
              <a:pathLst>
                <a:path w="9525" h="74295">
                  <a:moveTo>
                    <a:pt x="9131" y="0"/>
                  </a:moveTo>
                  <a:lnTo>
                    <a:pt x="0" y="0"/>
                  </a:lnTo>
                  <a:lnTo>
                    <a:pt x="0" y="74294"/>
                  </a:lnTo>
                  <a:lnTo>
                    <a:pt x="9131" y="74294"/>
                  </a:lnTo>
                  <a:lnTo>
                    <a:pt x="9131" y="0"/>
                  </a:lnTo>
                  <a:close/>
                </a:path>
              </a:pathLst>
            </a:custGeom>
            <a:solidFill>
              <a:srgbClr val="010202"/>
            </a:solidFill>
          </p:spPr>
          <p:txBody>
            <a:bodyPr wrap="square" lIns="0" tIns="0" rIns="0" bIns="0" rtlCol="0"/>
            <a:lstStyle/>
            <a:p>
              <a:endParaRPr/>
            </a:p>
          </p:txBody>
        </p:sp>
      </p:grpSp>
      <p:pic>
        <p:nvPicPr>
          <p:cNvPr id="22" name="object 22"/>
          <p:cNvPicPr/>
          <p:nvPr/>
        </p:nvPicPr>
        <p:blipFill>
          <a:blip r:embed="rId12" cstate="print"/>
          <a:stretch>
            <a:fillRect/>
          </a:stretch>
        </p:blipFill>
        <p:spPr>
          <a:xfrm>
            <a:off x="3855141" y="8398176"/>
            <a:ext cx="228751" cy="152580"/>
          </a:xfrm>
          <a:prstGeom prst="rect">
            <a:avLst/>
          </a:prstGeom>
        </p:spPr>
      </p:pic>
      <p:pic>
        <p:nvPicPr>
          <p:cNvPr id="23" name="object 23"/>
          <p:cNvPicPr/>
          <p:nvPr/>
        </p:nvPicPr>
        <p:blipFill>
          <a:blip r:embed="rId13" cstate="print"/>
          <a:stretch>
            <a:fillRect/>
          </a:stretch>
        </p:blipFill>
        <p:spPr>
          <a:xfrm>
            <a:off x="3597998" y="8634913"/>
            <a:ext cx="706948" cy="125483"/>
          </a:xfrm>
          <a:prstGeom prst="rect">
            <a:avLst/>
          </a:prstGeom>
        </p:spPr>
      </p:pic>
      <p:grpSp>
        <p:nvGrpSpPr>
          <p:cNvPr id="24" name="object 24"/>
          <p:cNvGrpSpPr/>
          <p:nvPr/>
        </p:nvGrpSpPr>
        <p:grpSpPr>
          <a:xfrm>
            <a:off x="5473425" y="8390266"/>
            <a:ext cx="686435" cy="386080"/>
            <a:chOff x="5473425" y="8390266"/>
            <a:chExt cx="686435" cy="386080"/>
          </a:xfrm>
        </p:grpSpPr>
        <p:pic>
          <p:nvPicPr>
            <p:cNvPr id="25" name="object 25"/>
            <p:cNvPicPr/>
            <p:nvPr/>
          </p:nvPicPr>
          <p:blipFill>
            <a:blip r:embed="rId14" cstate="print"/>
            <a:stretch>
              <a:fillRect/>
            </a:stretch>
          </p:blipFill>
          <p:spPr>
            <a:xfrm>
              <a:off x="5689441" y="8390266"/>
              <a:ext cx="469803" cy="386062"/>
            </a:xfrm>
            <a:prstGeom prst="rect">
              <a:avLst/>
            </a:prstGeom>
          </p:spPr>
        </p:pic>
        <p:pic>
          <p:nvPicPr>
            <p:cNvPr id="26" name="object 26"/>
            <p:cNvPicPr/>
            <p:nvPr/>
          </p:nvPicPr>
          <p:blipFill>
            <a:blip r:embed="rId15" cstate="print"/>
            <a:stretch>
              <a:fillRect/>
            </a:stretch>
          </p:blipFill>
          <p:spPr>
            <a:xfrm>
              <a:off x="5473425" y="8460334"/>
              <a:ext cx="193683" cy="303465"/>
            </a:xfrm>
            <a:prstGeom prst="rect">
              <a:avLst/>
            </a:prstGeom>
          </p:spPr>
        </p:pic>
      </p:grpSp>
      <p:grpSp>
        <p:nvGrpSpPr>
          <p:cNvPr id="27" name="object 27"/>
          <p:cNvGrpSpPr/>
          <p:nvPr/>
        </p:nvGrpSpPr>
        <p:grpSpPr>
          <a:xfrm>
            <a:off x="4593291" y="8372538"/>
            <a:ext cx="593725" cy="431165"/>
            <a:chOff x="4593291" y="8372538"/>
            <a:chExt cx="593725" cy="431165"/>
          </a:xfrm>
        </p:grpSpPr>
        <p:pic>
          <p:nvPicPr>
            <p:cNvPr id="28" name="object 28"/>
            <p:cNvPicPr/>
            <p:nvPr/>
          </p:nvPicPr>
          <p:blipFill>
            <a:blip r:embed="rId16" cstate="print"/>
            <a:stretch>
              <a:fillRect/>
            </a:stretch>
          </p:blipFill>
          <p:spPr>
            <a:xfrm>
              <a:off x="4894173" y="8415134"/>
              <a:ext cx="259130" cy="114367"/>
            </a:xfrm>
            <a:prstGeom prst="rect">
              <a:avLst/>
            </a:prstGeom>
          </p:spPr>
        </p:pic>
        <p:pic>
          <p:nvPicPr>
            <p:cNvPr id="29" name="object 29"/>
            <p:cNvPicPr/>
            <p:nvPr/>
          </p:nvPicPr>
          <p:blipFill>
            <a:blip r:embed="rId17" cstate="print"/>
            <a:stretch>
              <a:fillRect/>
            </a:stretch>
          </p:blipFill>
          <p:spPr>
            <a:xfrm>
              <a:off x="4593291" y="8533625"/>
              <a:ext cx="593705" cy="269868"/>
            </a:xfrm>
            <a:prstGeom prst="rect">
              <a:avLst/>
            </a:prstGeom>
          </p:spPr>
        </p:pic>
        <p:pic>
          <p:nvPicPr>
            <p:cNvPr id="30" name="object 30"/>
            <p:cNvPicPr/>
            <p:nvPr/>
          </p:nvPicPr>
          <p:blipFill>
            <a:blip r:embed="rId18" cstate="print"/>
            <a:stretch>
              <a:fillRect/>
            </a:stretch>
          </p:blipFill>
          <p:spPr>
            <a:xfrm>
              <a:off x="4630458" y="8372538"/>
              <a:ext cx="187250" cy="181089"/>
            </a:xfrm>
            <a:prstGeom prst="rect">
              <a:avLst/>
            </a:prstGeom>
          </p:spPr>
        </p:pic>
      </p:grpSp>
      <p:pic>
        <p:nvPicPr>
          <p:cNvPr id="31" name="object 31"/>
          <p:cNvPicPr/>
          <p:nvPr/>
        </p:nvPicPr>
        <p:blipFill>
          <a:blip r:embed="rId19" cstate="print"/>
          <a:stretch>
            <a:fillRect/>
          </a:stretch>
        </p:blipFill>
        <p:spPr>
          <a:xfrm>
            <a:off x="1726656" y="8451329"/>
            <a:ext cx="668408" cy="84716"/>
          </a:xfrm>
          <a:prstGeom prst="rect">
            <a:avLst/>
          </a:prstGeom>
        </p:spPr>
      </p:pic>
      <p:pic>
        <p:nvPicPr>
          <p:cNvPr id="32" name="object 32"/>
          <p:cNvPicPr/>
          <p:nvPr/>
        </p:nvPicPr>
        <p:blipFill>
          <a:blip r:embed="rId20" cstate="print"/>
          <a:stretch>
            <a:fillRect/>
          </a:stretch>
        </p:blipFill>
        <p:spPr>
          <a:xfrm>
            <a:off x="1768157" y="8608386"/>
            <a:ext cx="585453" cy="148998"/>
          </a:xfrm>
          <a:prstGeom prst="rect">
            <a:avLst/>
          </a:prstGeom>
        </p:spPr>
      </p:pic>
      <p:pic>
        <p:nvPicPr>
          <p:cNvPr id="33" name="object 33"/>
          <p:cNvPicPr/>
          <p:nvPr/>
        </p:nvPicPr>
        <p:blipFill>
          <a:blip r:embed="rId21" cstate="print"/>
          <a:stretch>
            <a:fillRect/>
          </a:stretch>
        </p:blipFill>
        <p:spPr>
          <a:xfrm>
            <a:off x="862669" y="8395406"/>
            <a:ext cx="559318" cy="404992"/>
          </a:xfrm>
          <a:prstGeom prst="rect">
            <a:avLst/>
          </a:prstGeom>
        </p:spPr>
      </p:pic>
      <p:pic>
        <p:nvPicPr>
          <p:cNvPr id="34" name="object 34"/>
          <p:cNvPicPr/>
          <p:nvPr/>
        </p:nvPicPr>
        <p:blipFill>
          <a:blip r:embed="rId22" cstate="print"/>
          <a:stretch>
            <a:fillRect/>
          </a:stretch>
        </p:blipFill>
        <p:spPr>
          <a:xfrm>
            <a:off x="6435283" y="8368964"/>
            <a:ext cx="435234" cy="434100"/>
          </a:xfrm>
          <a:prstGeom prst="rect">
            <a:avLst/>
          </a:prstGeom>
        </p:spPr>
      </p:pic>
      <p:sp>
        <p:nvSpPr>
          <p:cNvPr id="35" name="TextBox 34"/>
          <p:cNvSpPr txBox="1"/>
          <p:nvPr/>
        </p:nvSpPr>
        <p:spPr>
          <a:xfrm>
            <a:off x="435545" y="1231900"/>
            <a:ext cx="2891285" cy="4093428"/>
          </a:xfrm>
          <a:prstGeom prst="rect">
            <a:avLst/>
          </a:prstGeom>
          <a:noFill/>
        </p:spPr>
        <p:txBody>
          <a:bodyPr wrap="square" rtlCol="0">
            <a:spAutoFit/>
          </a:bodyPr>
          <a:lstStyle/>
          <a:p>
            <a:pPr algn="just"/>
            <a:r>
              <a:rPr lang="en-US" sz="1300">
                <a:solidFill>
                  <a:schemeClr val="bg1"/>
                </a:solidFill>
              </a:rPr>
              <a:t>The Citizens Foundation (TCF) is a movement to provide high quality  education to the less privileged children in Pakistan. TCF runs 1,833 school units that enroll 280,000 students. The Economist has called TCF "perhaps the largest network of independently run schools in the world." TCF may also be the largest private employer of women in Pakistan – in response to parental demand, we hire only women as faculty in our  schools.</a:t>
            </a:r>
          </a:p>
          <a:p>
            <a:endParaRPr lang="en-US" sz="1300">
              <a:solidFill>
                <a:schemeClr val="bg1"/>
              </a:solidFill>
            </a:endParaRPr>
          </a:p>
          <a:p>
            <a:r>
              <a:rPr lang="en-US" sz="1300">
                <a:solidFill>
                  <a:schemeClr val="bg1"/>
                </a:solidFill>
              </a:rPr>
              <a:t>We leverage what we have learned through our own schooling system by providing  direct operational support, advice, and  books and training to government and low-fee private schools across Pakistan.</a:t>
            </a:r>
          </a:p>
          <a:p>
            <a:endParaRPr lang="en-US" sz="1300">
              <a:solidFill>
                <a:schemeClr val="bg1"/>
              </a:solidFill>
            </a:endParaRPr>
          </a:p>
        </p:txBody>
      </p:sp>
      <p:sp>
        <p:nvSpPr>
          <p:cNvPr id="36" name="Title 35"/>
          <p:cNvSpPr>
            <a:spLocks noGrp="1"/>
          </p:cNvSpPr>
          <p:nvPr>
            <p:ph type="title"/>
          </p:nvPr>
        </p:nvSpPr>
        <p:spPr>
          <a:xfrm>
            <a:off x="577850" y="520948"/>
            <a:ext cx="6549454" cy="613410"/>
          </a:xfrm>
        </p:spPr>
        <p:txBody>
          <a:bodyPr/>
          <a:lstStyle/>
          <a:p>
            <a:r>
              <a:rPr lang="en-US">
                <a:latin typeface="+mj-lt"/>
              </a:rPr>
              <a:t>About TCF</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88879c6-c3aa-48ed-8ea2-4e7244bb32e5">
      <Terms xmlns="http://schemas.microsoft.com/office/infopath/2007/PartnerControls"/>
    </lcf76f155ced4ddcb4097134ff3c332f>
    <TaxCatchAll xmlns="f369a35d-2e67-4045-a561-5cb5354e0a9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E1CFA7CCC1D9A4388ECF0F2D653FF46" ma:contentTypeVersion="15" ma:contentTypeDescription="Create a new document." ma:contentTypeScope="" ma:versionID="fc5f20e5cd5e2a668d5f767dc416ef6d">
  <xsd:schema xmlns:xsd="http://www.w3.org/2001/XMLSchema" xmlns:xs="http://www.w3.org/2001/XMLSchema" xmlns:p="http://schemas.microsoft.com/office/2006/metadata/properties" xmlns:ns2="c88879c6-c3aa-48ed-8ea2-4e7244bb32e5" xmlns:ns3="f369a35d-2e67-4045-a561-5cb5354e0a91" targetNamespace="http://schemas.microsoft.com/office/2006/metadata/properties" ma:root="true" ma:fieldsID="1872c45c4adf6e097a6023ee9e6bb01d" ns2:_="" ns3:_="">
    <xsd:import namespace="c88879c6-c3aa-48ed-8ea2-4e7244bb32e5"/>
    <xsd:import namespace="f369a35d-2e67-4045-a561-5cb5354e0a9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8879c6-c3aa-48ed-8ea2-4e7244bb32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d581ad6-50f2-4b6c-9215-c2d17a5bfc8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369a35d-2e67-4045-a561-5cb5354e0a9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78d326ff-1df9-41eb-ae88-3fe7d035e161}" ma:internalName="TaxCatchAll" ma:showField="CatchAllData" ma:web="f369a35d-2e67-4045-a561-5cb5354e0a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D0BDDE-2221-4BE8-A2C7-9AD79E2306D9}">
  <ds:schemaRefs>
    <ds:schemaRef ds:uri="http://schemas.microsoft.com/sharepoint/v3/contenttype/forms"/>
  </ds:schemaRefs>
</ds:datastoreItem>
</file>

<file path=customXml/itemProps2.xml><?xml version="1.0" encoding="utf-8"?>
<ds:datastoreItem xmlns:ds="http://schemas.openxmlformats.org/officeDocument/2006/customXml" ds:itemID="{BB5340DF-B4BA-4FB3-8A8B-5DCB14D47564}">
  <ds:schemaRefs>
    <ds:schemaRef ds:uri="6597f2dd-78f9-4c02-a41f-2e8732f1e72d"/>
    <ds:schemaRef ds:uri="b3bbb225-0d65-4f74-a97d-1ab0637eea7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09A446E-C556-4610-9357-981A76E2225A}"/>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Custom</PresentationFormat>
  <Slides>4</Slides>
  <Notes>0</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PowerPoint Presentation</vt:lpstr>
      <vt:lpstr>PowerPoint Presentation</vt:lpstr>
      <vt:lpstr>Why is it important to move to Solar Energy?</vt:lpstr>
      <vt:lpstr>About TCF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Solar proposal</dc:title>
  <dc:creator>Umme Leila</dc:creator>
  <cp:revision>6</cp:revision>
  <dcterms:created xsi:type="dcterms:W3CDTF">2022-08-30T07:42:20Z</dcterms:created>
  <dcterms:modified xsi:type="dcterms:W3CDTF">2023-12-19T10:00:50Z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2022-08-30T00:00:00Z</vt:filetime>
  </property>
  <property fmtid="{D5CDD505-2E9C-101B-9397-08002B2CF9AE}" pid="3" name="Creator">
    <vt:lpwstr>Adobe Illustrator 26.4 (Windows)</vt:lpwstr>
  </property>
  <property fmtid="{D5CDD505-2E9C-101B-9397-08002B2CF9AE}" pid="4" name="LastSaved">
    <vt:filetime>2022-08-30T00:00:00Z</vt:filetime>
  </property>
  <property fmtid="{D5CDD505-2E9C-101B-9397-08002B2CF9AE}" pid="5" name="ContentTypeId">
    <vt:lpwstr>0x010100EE1CFA7CCC1D9A4388ECF0F2D653FF46</vt:lpwstr>
  </property>
</Properties>
</file>