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4" r:id="rId2"/>
    <p:sldId id="270" r:id="rId3"/>
    <p:sldId id="266" r:id="rId4"/>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8AC4EF-7441-7924-750D-213788CC6C46}" name="Mamta Devraj" initials="MD" userId="S::mamta.devraj@tcf.org.pk::b23e2667-b438-4058-b0ff-19652c01db4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mta Devraj" initials="MD" lastIdx="2" clrIdx="0">
    <p:extLst>
      <p:ext uri="{19B8F6BF-5375-455C-9EA6-DF929625EA0E}">
        <p15:presenceInfo xmlns:p15="http://schemas.microsoft.com/office/powerpoint/2012/main" userId="S-1-5-21-300393298-3845243470-732235010-14077" providerId="AD"/>
      </p:ext>
    </p:extLst>
  </p:cmAuthor>
  <p:cmAuthor id="2" name="Mishael Ali Khan" initials="MK" lastIdx="3" clrIdx="1">
    <p:extLst>
      <p:ext uri="{19B8F6BF-5375-455C-9EA6-DF929625EA0E}">
        <p15:presenceInfo xmlns:p15="http://schemas.microsoft.com/office/powerpoint/2012/main" userId="S::mishael.khan@tcf.org.pk::e8a48db7-8230-410e-8074-dd86ab3287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F244DB-A8AA-8C01-DDCD-D88B1EAF14EB}" v="2646" dt="2023-03-16T11:22:10.063"/>
    <p1510:client id="{9C7C908C-06DF-222A-48EA-7D7A58AA63A8}" v="49" dt="2023-03-18T16:04:40.424"/>
    <p1510:client id="{D6188EE0-35F8-D279-12C0-AC49AC061076}" v="424" dt="2023-03-18T16:21:35.09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5273" autoAdjust="0"/>
  </p:normalViewPr>
  <p:slideViewPr>
    <p:cSldViewPr>
      <p:cViewPr varScale="1">
        <p:scale>
          <a:sx n="57" d="100"/>
          <a:sy n="57" d="100"/>
        </p:scale>
        <p:origin x="2438"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notesMaster" Target="notesMasters/notesMaster1.xml"/><Relationship Id="rId15" Type="http://schemas.openxmlformats.org/officeDocument/2006/relationships/customXml" Target="../customXml/item3.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DD118C93-639D-464A-891E-5906604DF3F9}" type="datetimeFigureOut">
              <a:rPr lang="en-GB" smtClean="0"/>
              <a:t>02/05/2024</a:t>
            </a:fld>
            <a:endParaRPr lang="en-GB"/>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B0D9118A-2474-F84F-93D8-EB1744B5CA71}" type="slidenum">
              <a:rPr lang="en-GB" smtClean="0"/>
              <a:t>‹#›</a:t>
            </a:fld>
            <a:endParaRPr lang="en-GB"/>
          </a:p>
        </p:txBody>
      </p:sp>
    </p:spTree>
    <p:extLst>
      <p:ext uri="{BB962C8B-B14F-4D97-AF65-F5344CB8AC3E}">
        <p14:creationId xmlns:p14="http://schemas.microsoft.com/office/powerpoint/2010/main" val="3924169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D9118A-2474-F84F-93D8-EB1744B5CA71}" type="slidenum">
              <a:rPr lang="en-GB" smtClean="0"/>
              <a:t>1</a:t>
            </a:fld>
            <a:endParaRPr lang="en-GB"/>
          </a:p>
        </p:txBody>
      </p:sp>
    </p:spTree>
    <p:extLst>
      <p:ext uri="{BB962C8B-B14F-4D97-AF65-F5344CB8AC3E}">
        <p14:creationId xmlns:p14="http://schemas.microsoft.com/office/powerpoint/2010/main" val="262162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5/2/2024</a:t>
            </a:fld>
            <a:endParaRPr lang="en-US"/>
          </a:p>
        </p:txBody>
      </p:sp>
      <p:sp>
        <p:nvSpPr>
          <p:cNvPr id="6" name="Holder 6"/>
          <p:cNvSpPr>
            <a:spLocks noGrp="1"/>
          </p:cNvSpPr>
          <p:nvPr>
            <p:ph type="sldNum" sz="quarter" idx="7"/>
          </p:nvPr>
        </p:nvSpPr>
        <p:spPr/>
        <p:txBody>
          <a:bodyPr lIns="0" tIns="0" rIns="0" bIns="0"/>
          <a:lstStyle>
            <a:lvl1pPr>
              <a:defRPr sz="800" b="1" i="0">
                <a:solidFill>
                  <a:srgbClr val="838383"/>
                </a:solidFill>
                <a:latin typeface="Arial"/>
                <a:cs typeface="Arial"/>
              </a:defRPr>
            </a:lvl1pPr>
          </a:lstStyle>
          <a:p>
            <a:pPr marL="12700">
              <a:lnSpc>
                <a:spcPct val="100000"/>
              </a:lnSpc>
              <a:spcBef>
                <a:spcPts val="20"/>
              </a:spcBef>
            </a:pPr>
            <a:r>
              <a:rPr spc="30" dirty="0"/>
              <a:t>TCF</a:t>
            </a:r>
            <a:r>
              <a:rPr spc="125" dirty="0"/>
              <a:t> </a:t>
            </a:r>
            <a:r>
              <a:rPr spc="80" dirty="0"/>
              <a:t>Lab</a:t>
            </a:r>
            <a:r>
              <a:rPr spc="125" dirty="0"/>
              <a:t> </a:t>
            </a:r>
            <a:r>
              <a:rPr spc="60" dirty="0"/>
              <a:t>School</a:t>
            </a:r>
            <a:r>
              <a:rPr spc="130" dirty="0"/>
              <a:t> </a:t>
            </a:r>
            <a:r>
              <a:rPr spc="-10" dirty="0"/>
              <a:t>|</a:t>
            </a:r>
            <a:r>
              <a:rPr spc="125" dirty="0"/>
              <a:t> </a:t>
            </a:r>
            <a:r>
              <a:rPr spc="75" dirty="0"/>
              <a:t>Concept</a:t>
            </a:r>
            <a:r>
              <a:rPr spc="130" dirty="0"/>
              <a:t> </a:t>
            </a:r>
            <a:r>
              <a:rPr spc="95" dirty="0"/>
              <a:t>Note</a:t>
            </a:r>
            <a:r>
              <a:rPr spc="125" dirty="0"/>
              <a:t> </a:t>
            </a:r>
            <a:r>
              <a:rPr spc="90" dirty="0"/>
              <a:t>for</a:t>
            </a:r>
            <a:r>
              <a:rPr spc="130" dirty="0"/>
              <a:t> </a:t>
            </a:r>
            <a:r>
              <a:rPr spc="60" dirty="0"/>
              <a:t>The</a:t>
            </a:r>
            <a:r>
              <a:rPr spc="125" dirty="0"/>
              <a:t> </a:t>
            </a:r>
            <a:r>
              <a:rPr spc="70" dirty="0"/>
              <a:t>Light</a:t>
            </a:r>
            <a:r>
              <a:rPr spc="125" dirty="0"/>
              <a:t> </a:t>
            </a:r>
            <a:r>
              <a:rPr spc="90" dirty="0"/>
              <a:t>Foundation</a:t>
            </a:r>
            <a:r>
              <a:rPr spc="130" dirty="0"/>
              <a:t> </a:t>
            </a:r>
            <a:r>
              <a:rPr spc="-10" dirty="0"/>
              <a:t>|</a:t>
            </a:r>
            <a:r>
              <a:rPr spc="125" dirty="0"/>
              <a:t> </a:t>
            </a:r>
            <a:fld id="{81D60167-4931-47E6-BA6A-407CBD079E47}" type="slidenum">
              <a:rPr spc="105" dirty="0"/>
              <a:t>‹#›</a:t>
            </a:fld>
            <a:endParaRPr spc="10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5/2/2024</a:t>
            </a:fld>
            <a:endParaRPr lang="en-US"/>
          </a:p>
        </p:txBody>
      </p:sp>
      <p:sp>
        <p:nvSpPr>
          <p:cNvPr id="6" name="Holder 6"/>
          <p:cNvSpPr>
            <a:spLocks noGrp="1"/>
          </p:cNvSpPr>
          <p:nvPr>
            <p:ph type="sldNum" sz="quarter" idx="7"/>
          </p:nvPr>
        </p:nvSpPr>
        <p:spPr/>
        <p:txBody>
          <a:bodyPr lIns="0" tIns="0" rIns="0" bIns="0"/>
          <a:lstStyle>
            <a:lvl1pPr>
              <a:defRPr sz="800" b="1" i="0">
                <a:solidFill>
                  <a:srgbClr val="838383"/>
                </a:solidFill>
                <a:latin typeface="Arial"/>
                <a:cs typeface="Arial"/>
              </a:defRPr>
            </a:lvl1pPr>
          </a:lstStyle>
          <a:p>
            <a:pPr marL="12700">
              <a:lnSpc>
                <a:spcPct val="100000"/>
              </a:lnSpc>
              <a:spcBef>
                <a:spcPts val="20"/>
              </a:spcBef>
            </a:pPr>
            <a:r>
              <a:rPr spc="30" dirty="0"/>
              <a:t>TCF</a:t>
            </a:r>
            <a:r>
              <a:rPr spc="125" dirty="0"/>
              <a:t> </a:t>
            </a:r>
            <a:r>
              <a:rPr spc="80" dirty="0"/>
              <a:t>Lab</a:t>
            </a:r>
            <a:r>
              <a:rPr spc="125" dirty="0"/>
              <a:t> </a:t>
            </a:r>
            <a:r>
              <a:rPr spc="60" dirty="0"/>
              <a:t>School</a:t>
            </a:r>
            <a:r>
              <a:rPr spc="130" dirty="0"/>
              <a:t> </a:t>
            </a:r>
            <a:r>
              <a:rPr spc="-10" dirty="0"/>
              <a:t>|</a:t>
            </a:r>
            <a:r>
              <a:rPr spc="125" dirty="0"/>
              <a:t> </a:t>
            </a:r>
            <a:r>
              <a:rPr spc="75" dirty="0"/>
              <a:t>Concept</a:t>
            </a:r>
            <a:r>
              <a:rPr spc="130" dirty="0"/>
              <a:t> </a:t>
            </a:r>
            <a:r>
              <a:rPr spc="95" dirty="0"/>
              <a:t>Note</a:t>
            </a:r>
            <a:r>
              <a:rPr spc="125" dirty="0"/>
              <a:t> </a:t>
            </a:r>
            <a:r>
              <a:rPr spc="90" dirty="0"/>
              <a:t>for</a:t>
            </a:r>
            <a:r>
              <a:rPr spc="130" dirty="0"/>
              <a:t> </a:t>
            </a:r>
            <a:r>
              <a:rPr spc="60" dirty="0"/>
              <a:t>The</a:t>
            </a:r>
            <a:r>
              <a:rPr spc="125" dirty="0"/>
              <a:t> </a:t>
            </a:r>
            <a:r>
              <a:rPr spc="70" dirty="0"/>
              <a:t>Light</a:t>
            </a:r>
            <a:r>
              <a:rPr spc="125" dirty="0"/>
              <a:t> </a:t>
            </a:r>
            <a:r>
              <a:rPr spc="90" dirty="0"/>
              <a:t>Foundation</a:t>
            </a:r>
            <a:r>
              <a:rPr spc="130" dirty="0"/>
              <a:t> </a:t>
            </a:r>
            <a:r>
              <a:rPr spc="-10" dirty="0"/>
              <a:t>|</a:t>
            </a:r>
            <a:r>
              <a:rPr spc="125" dirty="0"/>
              <a:t> </a:t>
            </a:r>
            <a:fld id="{81D60167-4931-47E6-BA6A-407CBD079E47}" type="slidenum">
              <a:rPr spc="105" dirty="0"/>
              <a:t>‹#›</a:t>
            </a:fld>
            <a:endParaRPr spc="10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5/2/2024</a:t>
            </a:fld>
            <a:endParaRPr lang="en-US"/>
          </a:p>
        </p:txBody>
      </p:sp>
      <p:sp>
        <p:nvSpPr>
          <p:cNvPr id="7" name="Holder 7"/>
          <p:cNvSpPr>
            <a:spLocks noGrp="1"/>
          </p:cNvSpPr>
          <p:nvPr>
            <p:ph type="sldNum" sz="quarter" idx="7"/>
          </p:nvPr>
        </p:nvSpPr>
        <p:spPr/>
        <p:txBody>
          <a:bodyPr lIns="0" tIns="0" rIns="0" bIns="0"/>
          <a:lstStyle>
            <a:lvl1pPr>
              <a:defRPr sz="800" b="1" i="0">
                <a:solidFill>
                  <a:srgbClr val="838383"/>
                </a:solidFill>
                <a:latin typeface="Arial"/>
                <a:cs typeface="Arial"/>
              </a:defRPr>
            </a:lvl1pPr>
          </a:lstStyle>
          <a:p>
            <a:pPr marL="12700">
              <a:lnSpc>
                <a:spcPct val="100000"/>
              </a:lnSpc>
              <a:spcBef>
                <a:spcPts val="20"/>
              </a:spcBef>
            </a:pPr>
            <a:r>
              <a:rPr spc="30" dirty="0"/>
              <a:t>TCF</a:t>
            </a:r>
            <a:r>
              <a:rPr spc="125" dirty="0"/>
              <a:t> </a:t>
            </a:r>
            <a:r>
              <a:rPr spc="80" dirty="0"/>
              <a:t>Lab</a:t>
            </a:r>
            <a:r>
              <a:rPr spc="125" dirty="0"/>
              <a:t> </a:t>
            </a:r>
            <a:r>
              <a:rPr spc="60" dirty="0"/>
              <a:t>School</a:t>
            </a:r>
            <a:r>
              <a:rPr spc="130" dirty="0"/>
              <a:t> </a:t>
            </a:r>
            <a:r>
              <a:rPr spc="-10" dirty="0"/>
              <a:t>|</a:t>
            </a:r>
            <a:r>
              <a:rPr spc="125" dirty="0"/>
              <a:t> </a:t>
            </a:r>
            <a:r>
              <a:rPr spc="75" dirty="0"/>
              <a:t>Concept</a:t>
            </a:r>
            <a:r>
              <a:rPr spc="130" dirty="0"/>
              <a:t> </a:t>
            </a:r>
            <a:r>
              <a:rPr spc="95" dirty="0"/>
              <a:t>Note</a:t>
            </a:r>
            <a:r>
              <a:rPr spc="125" dirty="0"/>
              <a:t> </a:t>
            </a:r>
            <a:r>
              <a:rPr spc="90" dirty="0"/>
              <a:t>for</a:t>
            </a:r>
            <a:r>
              <a:rPr spc="130" dirty="0"/>
              <a:t> </a:t>
            </a:r>
            <a:r>
              <a:rPr spc="60" dirty="0"/>
              <a:t>The</a:t>
            </a:r>
            <a:r>
              <a:rPr spc="125" dirty="0"/>
              <a:t> </a:t>
            </a:r>
            <a:r>
              <a:rPr spc="70" dirty="0"/>
              <a:t>Light</a:t>
            </a:r>
            <a:r>
              <a:rPr spc="125" dirty="0"/>
              <a:t> </a:t>
            </a:r>
            <a:r>
              <a:rPr spc="90" dirty="0"/>
              <a:t>Foundation</a:t>
            </a:r>
            <a:r>
              <a:rPr spc="130" dirty="0"/>
              <a:t> </a:t>
            </a:r>
            <a:r>
              <a:rPr spc="-10" dirty="0"/>
              <a:t>|</a:t>
            </a:r>
            <a:r>
              <a:rPr spc="125" dirty="0"/>
              <a:t> </a:t>
            </a:r>
            <a:fld id="{81D60167-4931-47E6-BA6A-407CBD079E47}" type="slidenum">
              <a:rPr spc="105" dirty="0"/>
              <a:t>‹#›</a:t>
            </a:fld>
            <a:endParaRPr spc="10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5/2/2024</a:t>
            </a:fld>
            <a:endParaRPr lang="en-US"/>
          </a:p>
        </p:txBody>
      </p:sp>
      <p:sp>
        <p:nvSpPr>
          <p:cNvPr id="5" name="Holder 5"/>
          <p:cNvSpPr>
            <a:spLocks noGrp="1"/>
          </p:cNvSpPr>
          <p:nvPr>
            <p:ph type="sldNum" sz="quarter" idx="7"/>
          </p:nvPr>
        </p:nvSpPr>
        <p:spPr/>
        <p:txBody>
          <a:bodyPr lIns="0" tIns="0" rIns="0" bIns="0"/>
          <a:lstStyle>
            <a:lvl1pPr>
              <a:defRPr sz="800" b="1" i="0">
                <a:solidFill>
                  <a:srgbClr val="838383"/>
                </a:solidFill>
                <a:latin typeface="Arial"/>
                <a:cs typeface="Arial"/>
              </a:defRPr>
            </a:lvl1pPr>
          </a:lstStyle>
          <a:p>
            <a:pPr marL="12700">
              <a:lnSpc>
                <a:spcPct val="100000"/>
              </a:lnSpc>
              <a:spcBef>
                <a:spcPts val="20"/>
              </a:spcBef>
            </a:pPr>
            <a:r>
              <a:rPr spc="30" dirty="0"/>
              <a:t>TCF</a:t>
            </a:r>
            <a:r>
              <a:rPr spc="125" dirty="0"/>
              <a:t> </a:t>
            </a:r>
            <a:r>
              <a:rPr spc="80" dirty="0"/>
              <a:t>Lab</a:t>
            </a:r>
            <a:r>
              <a:rPr spc="125" dirty="0"/>
              <a:t> </a:t>
            </a:r>
            <a:r>
              <a:rPr spc="60" dirty="0"/>
              <a:t>School</a:t>
            </a:r>
            <a:r>
              <a:rPr spc="130" dirty="0"/>
              <a:t> </a:t>
            </a:r>
            <a:r>
              <a:rPr spc="-10" dirty="0"/>
              <a:t>|</a:t>
            </a:r>
            <a:r>
              <a:rPr spc="125" dirty="0"/>
              <a:t> </a:t>
            </a:r>
            <a:r>
              <a:rPr spc="75" dirty="0"/>
              <a:t>Concept</a:t>
            </a:r>
            <a:r>
              <a:rPr spc="130" dirty="0"/>
              <a:t> </a:t>
            </a:r>
            <a:r>
              <a:rPr spc="95" dirty="0"/>
              <a:t>Note</a:t>
            </a:r>
            <a:r>
              <a:rPr spc="125" dirty="0"/>
              <a:t> </a:t>
            </a:r>
            <a:r>
              <a:rPr spc="90" dirty="0"/>
              <a:t>for</a:t>
            </a:r>
            <a:r>
              <a:rPr spc="130" dirty="0"/>
              <a:t> </a:t>
            </a:r>
            <a:r>
              <a:rPr spc="60" dirty="0"/>
              <a:t>The</a:t>
            </a:r>
            <a:r>
              <a:rPr spc="125" dirty="0"/>
              <a:t> </a:t>
            </a:r>
            <a:r>
              <a:rPr spc="70" dirty="0"/>
              <a:t>Light</a:t>
            </a:r>
            <a:r>
              <a:rPr spc="125" dirty="0"/>
              <a:t> </a:t>
            </a:r>
            <a:r>
              <a:rPr spc="90" dirty="0"/>
              <a:t>Foundation</a:t>
            </a:r>
            <a:r>
              <a:rPr spc="130" dirty="0"/>
              <a:t> </a:t>
            </a:r>
            <a:r>
              <a:rPr spc="-10" dirty="0"/>
              <a:t>|</a:t>
            </a:r>
            <a:r>
              <a:rPr spc="125" dirty="0"/>
              <a:t> </a:t>
            </a:r>
            <a:fld id="{81D60167-4931-47E6-BA6A-407CBD079E47}" type="slidenum">
              <a:rPr spc="105" dirty="0"/>
              <a:t>‹#›</a:t>
            </a:fld>
            <a:endParaRPr spc="10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5/2/2024</a:t>
            </a:fld>
            <a:endParaRPr lang="en-US"/>
          </a:p>
        </p:txBody>
      </p:sp>
      <p:sp>
        <p:nvSpPr>
          <p:cNvPr id="4" name="Holder 4"/>
          <p:cNvSpPr>
            <a:spLocks noGrp="1"/>
          </p:cNvSpPr>
          <p:nvPr>
            <p:ph type="sldNum" sz="quarter" idx="7"/>
          </p:nvPr>
        </p:nvSpPr>
        <p:spPr/>
        <p:txBody>
          <a:bodyPr lIns="0" tIns="0" rIns="0" bIns="0"/>
          <a:lstStyle>
            <a:lvl1pPr>
              <a:defRPr sz="800" b="1" i="0">
                <a:solidFill>
                  <a:srgbClr val="838383"/>
                </a:solidFill>
                <a:latin typeface="Arial"/>
                <a:cs typeface="Arial"/>
              </a:defRPr>
            </a:lvl1pPr>
          </a:lstStyle>
          <a:p>
            <a:pPr marL="12700">
              <a:lnSpc>
                <a:spcPct val="100000"/>
              </a:lnSpc>
              <a:spcBef>
                <a:spcPts val="20"/>
              </a:spcBef>
            </a:pPr>
            <a:r>
              <a:rPr spc="30" dirty="0"/>
              <a:t>TCF</a:t>
            </a:r>
            <a:r>
              <a:rPr spc="125" dirty="0"/>
              <a:t> </a:t>
            </a:r>
            <a:r>
              <a:rPr spc="80" dirty="0"/>
              <a:t>Lab</a:t>
            </a:r>
            <a:r>
              <a:rPr spc="125" dirty="0"/>
              <a:t> </a:t>
            </a:r>
            <a:r>
              <a:rPr spc="60" dirty="0"/>
              <a:t>School</a:t>
            </a:r>
            <a:r>
              <a:rPr spc="130" dirty="0"/>
              <a:t> </a:t>
            </a:r>
            <a:r>
              <a:rPr spc="-10" dirty="0"/>
              <a:t>|</a:t>
            </a:r>
            <a:r>
              <a:rPr spc="125" dirty="0"/>
              <a:t> </a:t>
            </a:r>
            <a:r>
              <a:rPr spc="75" dirty="0"/>
              <a:t>Concept</a:t>
            </a:r>
            <a:r>
              <a:rPr spc="130" dirty="0"/>
              <a:t> </a:t>
            </a:r>
            <a:r>
              <a:rPr spc="95" dirty="0"/>
              <a:t>Note</a:t>
            </a:r>
            <a:r>
              <a:rPr spc="125" dirty="0"/>
              <a:t> </a:t>
            </a:r>
            <a:r>
              <a:rPr spc="90" dirty="0"/>
              <a:t>for</a:t>
            </a:r>
            <a:r>
              <a:rPr spc="130" dirty="0"/>
              <a:t> </a:t>
            </a:r>
            <a:r>
              <a:rPr spc="60" dirty="0"/>
              <a:t>The</a:t>
            </a:r>
            <a:r>
              <a:rPr spc="125" dirty="0"/>
              <a:t> </a:t>
            </a:r>
            <a:r>
              <a:rPr spc="70" dirty="0"/>
              <a:t>Light</a:t>
            </a:r>
            <a:r>
              <a:rPr spc="125" dirty="0"/>
              <a:t> </a:t>
            </a:r>
            <a:r>
              <a:rPr spc="90" dirty="0"/>
              <a:t>Foundation</a:t>
            </a:r>
            <a:r>
              <a:rPr spc="130" dirty="0"/>
              <a:t> </a:t>
            </a:r>
            <a:r>
              <a:rPr spc="-10" dirty="0"/>
              <a:t>|</a:t>
            </a:r>
            <a:r>
              <a:rPr spc="125" dirty="0"/>
              <a:t> </a:t>
            </a:r>
            <a:fld id="{81D60167-4931-47E6-BA6A-407CBD079E47}" type="slidenum">
              <a:rPr spc="105" dirty="0"/>
              <a:t>‹#›</a:t>
            </a:fld>
            <a:endParaRPr spc="10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8620" y="402336"/>
            <a:ext cx="6995160" cy="16093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5/2/2024</a:t>
            </a:fld>
            <a:endParaRPr lang="en-US"/>
          </a:p>
        </p:txBody>
      </p:sp>
      <p:sp>
        <p:nvSpPr>
          <p:cNvPr id="6" name="Holder 6"/>
          <p:cNvSpPr>
            <a:spLocks noGrp="1"/>
          </p:cNvSpPr>
          <p:nvPr>
            <p:ph type="sldNum" sz="quarter" idx="7"/>
          </p:nvPr>
        </p:nvSpPr>
        <p:spPr>
          <a:xfrm>
            <a:off x="3685790" y="9667327"/>
            <a:ext cx="3582034" cy="152400"/>
          </a:xfrm>
          <a:prstGeom prst="rect">
            <a:avLst/>
          </a:prstGeom>
        </p:spPr>
        <p:txBody>
          <a:bodyPr wrap="square" lIns="0" tIns="0" rIns="0" bIns="0">
            <a:spAutoFit/>
          </a:bodyPr>
          <a:lstStyle>
            <a:lvl1pPr>
              <a:defRPr sz="800" b="1" i="0">
                <a:solidFill>
                  <a:srgbClr val="838383"/>
                </a:solidFill>
                <a:latin typeface="Arial"/>
                <a:cs typeface="Arial"/>
              </a:defRPr>
            </a:lvl1pPr>
          </a:lstStyle>
          <a:p>
            <a:pPr marL="12700">
              <a:lnSpc>
                <a:spcPct val="100000"/>
              </a:lnSpc>
              <a:spcBef>
                <a:spcPts val="20"/>
              </a:spcBef>
            </a:pPr>
            <a:r>
              <a:rPr spc="30" dirty="0"/>
              <a:t>TCF</a:t>
            </a:r>
            <a:r>
              <a:rPr spc="125" dirty="0"/>
              <a:t> </a:t>
            </a:r>
            <a:r>
              <a:rPr spc="80" dirty="0"/>
              <a:t>Lab</a:t>
            </a:r>
            <a:r>
              <a:rPr spc="125" dirty="0"/>
              <a:t> </a:t>
            </a:r>
            <a:r>
              <a:rPr spc="60" dirty="0"/>
              <a:t>School</a:t>
            </a:r>
            <a:r>
              <a:rPr spc="130" dirty="0"/>
              <a:t> </a:t>
            </a:r>
            <a:r>
              <a:rPr spc="-10" dirty="0"/>
              <a:t>|</a:t>
            </a:r>
            <a:r>
              <a:rPr spc="125" dirty="0"/>
              <a:t> </a:t>
            </a:r>
            <a:r>
              <a:rPr spc="75" dirty="0"/>
              <a:t>Concept</a:t>
            </a:r>
            <a:r>
              <a:rPr spc="130" dirty="0"/>
              <a:t> </a:t>
            </a:r>
            <a:r>
              <a:rPr spc="95" dirty="0"/>
              <a:t>Note</a:t>
            </a:r>
            <a:r>
              <a:rPr spc="125" dirty="0"/>
              <a:t> </a:t>
            </a:r>
            <a:r>
              <a:rPr spc="90" dirty="0"/>
              <a:t>for</a:t>
            </a:r>
            <a:r>
              <a:rPr spc="130" dirty="0"/>
              <a:t> </a:t>
            </a:r>
            <a:r>
              <a:rPr spc="60" dirty="0"/>
              <a:t>The</a:t>
            </a:r>
            <a:r>
              <a:rPr spc="125" dirty="0"/>
              <a:t> </a:t>
            </a:r>
            <a:r>
              <a:rPr spc="70" dirty="0"/>
              <a:t>Light</a:t>
            </a:r>
            <a:r>
              <a:rPr spc="125" dirty="0"/>
              <a:t> </a:t>
            </a:r>
            <a:r>
              <a:rPr spc="90" dirty="0"/>
              <a:t>Foundation</a:t>
            </a:r>
            <a:r>
              <a:rPr spc="130" dirty="0"/>
              <a:t> </a:t>
            </a:r>
            <a:r>
              <a:rPr spc="-10" dirty="0"/>
              <a:t>|</a:t>
            </a:r>
            <a:r>
              <a:rPr spc="125" dirty="0"/>
              <a:t> </a:t>
            </a:r>
            <a:fld id="{81D60167-4931-47E6-BA6A-407CBD079E47}" type="slidenum">
              <a:rPr spc="105" dirty="0"/>
              <a:t>‹#›</a:t>
            </a:fld>
            <a:endParaRPr spc="10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200400"/>
            <a:ext cx="7086600" cy="923330"/>
          </a:xfrm>
          <a:prstGeom prst="rect">
            <a:avLst/>
          </a:prstGeom>
          <a:noFill/>
        </p:spPr>
        <p:txBody>
          <a:bodyPr wrap="square" rtlCol="0">
            <a:spAutoFit/>
          </a:bodyPr>
          <a:lstStyle/>
          <a:p>
            <a:pPr algn="ctr"/>
            <a:r>
              <a:rPr lang="en-US" b="1" dirty="0">
                <a:solidFill>
                  <a:schemeClr val="bg1"/>
                </a:solidFill>
              </a:rPr>
              <a:t>Foundation Assisted Schools (FAS) – A 10 year  Public Private Partnership between The Citizens Foundation, and Sindh Education Foundation (Pakistani Government)  </a:t>
            </a:r>
          </a:p>
        </p:txBody>
      </p:sp>
      <p:sp>
        <p:nvSpPr>
          <p:cNvPr id="2" name="object 2"/>
          <p:cNvSpPr/>
          <p:nvPr/>
        </p:nvSpPr>
        <p:spPr>
          <a:xfrm>
            <a:off x="0" y="2256657"/>
            <a:ext cx="7806301" cy="1438275"/>
          </a:xfrm>
          <a:custGeom>
            <a:avLst/>
            <a:gdLst/>
            <a:ahLst/>
            <a:cxnLst/>
            <a:rect l="l" t="t" r="r" b="b"/>
            <a:pathLst>
              <a:path w="7772400" h="1438275">
                <a:moveTo>
                  <a:pt x="7771960" y="1438275"/>
                </a:moveTo>
                <a:lnTo>
                  <a:pt x="0" y="1438275"/>
                </a:lnTo>
                <a:lnTo>
                  <a:pt x="0" y="0"/>
                </a:lnTo>
                <a:lnTo>
                  <a:pt x="7771960" y="0"/>
                </a:lnTo>
                <a:lnTo>
                  <a:pt x="7771960" y="1438275"/>
                </a:lnTo>
                <a:close/>
              </a:path>
            </a:pathLst>
          </a:custGeom>
          <a:solidFill>
            <a:srgbClr val="008037"/>
          </a:solidFill>
        </p:spPr>
        <p:txBody>
          <a:bodyPr wrap="square" lIns="0" tIns="0" rIns="0" bIns="0" rtlCol="0" anchor="t"/>
          <a:lstStyle/>
          <a:p>
            <a:pPr algn="l"/>
            <a:endParaRPr lang="en-US" sz="1800" b="0" i="0" u="none" strike="noStrike" baseline="0" dirty="0">
              <a:solidFill>
                <a:srgbClr val="000000"/>
              </a:solidFill>
              <a:latin typeface="Ebrima" panose="02000000000000000000" pitchFamily="2" charset="0"/>
            </a:endParaRPr>
          </a:p>
          <a:p>
            <a:pPr algn="ctr"/>
            <a:r>
              <a:rPr lang="en-US" sz="1800" b="0" i="0" u="none" strike="noStrike" baseline="0" dirty="0">
                <a:solidFill>
                  <a:srgbClr val="000000"/>
                </a:solidFill>
                <a:latin typeface="Ebrima" panose="02000000000000000000" pitchFamily="2" charset="0"/>
              </a:rPr>
              <a:t> </a:t>
            </a:r>
          </a:p>
          <a:p>
            <a:pPr algn="ctr"/>
            <a:r>
              <a:rPr lang="en-US" sz="2800" b="1" i="0" u="none" strike="noStrike" baseline="0" dirty="0">
                <a:solidFill>
                  <a:srgbClr val="FFFFFF"/>
                </a:solidFill>
                <a:latin typeface="Ebrima" panose="02000000000000000000" pitchFamily="2" charset="0"/>
              </a:rPr>
              <a:t>Revamping Libraries across the TCF Network </a:t>
            </a:r>
            <a:endParaRPr sz="2800" b="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7" name="Rectangle 6"/>
          <p:cNvSpPr/>
          <p:nvPr/>
        </p:nvSpPr>
        <p:spPr>
          <a:xfrm>
            <a:off x="3765013" y="48445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10" name="Rectangle 9"/>
          <p:cNvSpPr/>
          <p:nvPr/>
        </p:nvSpPr>
        <p:spPr>
          <a:xfrm>
            <a:off x="3765013" y="48445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16" name="TextBox 15"/>
          <p:cNvSpPr txBox="1"/>
          <p:nvPr/>
        </p:nvSpPr>
        <p:spPr>
          <a:xfrm>
            <a:off x="9317" y="3795066"/>
            <a:ext cx="1447800" cy="338554"/>
          </a:xfrm>
          <a:prstGeom prst="rect">
            <a:avLst/>
          </a:prstGeom>
          <a:noFill/>
        </p:spPr>
        <p:txBody>
          <a:bodyPr wrap="square" rtlCol="0">
            <a:spAutoFit/>
          </a:bodyPr>
          <a:lstStyle/>
          <a:p>
            <a:r>
              <a:rPr lang="en-US" sz="1600" b="1" dirty="0"/>
              <a:t>About TCF</a:t>
            </a:r>
          </a:p>
        </p:txBody>
      </p:sp>
      <p:sp>
        <p:nvSpPr>
          <p:cNvPr id="17" name="TextBox 16"/>
          <p:cNvSpPr txBox="1"/>
          <p:nvPr/>
        </p:nvSpPr>
        <p:spPr>
          <a:xfrm>
            <a:off x="53390" y="4083561"/>
            <a:ext cx="7423245" cy="1200329"/>
          </a:xfrm>
          <a:prstGeom prst="rect">
            <a:avLst/>
          </a:prstGeom>
          <a:noFill/>
        </p:spPr>
        <p:txBody>
          <a:bodyPr wrap="square" rtlCol="0">
            <a:spAutoFit/>
          </a:bodyPr>
          <a:lstStyle/>
          <a:p>
            <a:pPr algn="just"/>
            <a:r>
              <a:rPr lang="en-US" sz="1200" u="sng" dirty="0"/>
              <a:t>The Economist </a:t>
            </a:r>
            <a:r>
              <a:rPr lang="en-US" sz="1200" dirty="0"/>
              <a:t>has called The Citizens Foundation (TCF) "perhaps the largest network of independently run schools in the world." Since 1996, TCF has developed a deep understanding of the issues at the heart of providing quality education in the most remote, underserved rural communities and urban slums in Pakistan. TCF currently runs over 1,911 school units with 280,000 students, including 405 partnership schools under TCF's Government Schools Partnership Program (GSP). With over 14,000 faculty and staff, TCF may be the largest private employer of women in Pakistan. </a:t>
            </a:r>
          </a:p>
        </p:txBody>
      </p:sp>
      <p:sp>
        <p:nvSpPr>
          <p:cNvPr id="23" name="TextBox 22"/>
          <p:cNvSpPr txBox="1"/>
          <p:nvPr/>
        </p:nvSpPr>
        <p:spPr>
          <a:xfrm>
            <a:off x="104219" y="5233831"/>
            <a:ext cx="1828800" cy="338554"/>
          </a:xfrm>
          <a:prstGeom prst="rect">
            <a:avLst/>
          </a:prstGeom>
          <a:noFill/>
        </p:spPr>
        <p:txBody>
          <a:bodyPr wrap="square" rtlCol="0">
            <a:spAutoFit/>
          </a:bodyPr>
          <a:lstStyle/>
          <a:p>
            <a:r>
              <a:rPr lang="en-US" sz="1600" b="1" dirty="0"/>
              <a:t>Context</a:t>
            </a:r>
          </a:p>
        </p:txBody>
      </p:sp>
      <p:sp>
        <p:nvSpPr>
          <p:cNvPr id="25" name="TextBox 24"/>
          <p:cNvSpPr txBox="1"/>
          <p:nvPr/>
        </p:nvSpPr>
        <p:spPr>
          <a:xfrm>
            <a:off x="132215" y="7864540"/>
            <a:ext cx="7518997" cy="2123658"/>
          </a:xfrm>
          <a:prstGeom prst="rect">
            <a:avLst/>
          </a:prstGeom>
          <a:noFill/>
        </p:spPr>
        <p:txBody>
          <a:bodyPr wrap="square" rtlCol="0">
            <a:spAutoFit/>
          </a:bodyPr>
          <a:lstStyle/>
          <a:p>
            <a:pPr algn="just"/>
            <a:r>
              <a:rPr lang="en-US" sz="1200" dirty="0"/>
              <a:t>In Pakistan, library periods are seen as a free period when children can play or teachers can use to teach other subjects. Books – even those provided by donors like USAID – can be found locked behind glass so that children cannot steal or damage the books. Students are not trusted to take them home. It is also a challenge to find books that young readers would enjoy written in the local languages that they understand. In many countries, there is a dearth of local language picture books that help cultivate a joy of reading in the youngest children. TCF has nearly 1,200 libraries in its schools across Pakistan. We recently conducted focus group discussions with students, teachers, principals, parents, and alumni. 32% of student participants said they had no opportunity to visit the library during the school week. Amongst teachers, only 22% of participants said that their schools utilized libraries at the scheduled time or during story-time for students, the remaining 78% of participants stated that libraries were either used as AV rooms, staff rooms or working rooms during their free time.  In addition, teachers and students lamented the absence of diverse reading materials in nearby bookstores, which predominantly offer course-related books.</a:t>
            </a:r>
          </a:p>
        </p:txBody>
      </p:sp>
      <p:pic>
        <p:nvPicPr>
          <p:cNvPr id="5" name="Picture 4" descr="A child reading a book in a library&#10;&#10;Description automatically generated">
            <a:extLst>
              <a:ext uri="{FF2B5EF4-FFF2-40B4-BE49-F238E27FC236}">
                <a16:creationId xmlns:a16="http://schemas.microsoft.com/office/drawing/2014/main" id="{A9EE82B7-5680-2262-FE04-9C72DE77AB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3587"/>
          <a:stretch/>
        </p:blipFill>
        <p:spPr>
          <a:xfrm>
            <a:off x="0" y="-61021"/>
            <a:ext cx="7806301" cy="2415402"/>
          </a:xfrm>
          <a:prstGeom prst="rect">
            <a:avLst/>
          </a:prstGeom>
        </p:spPr>
      </p:pic>
      <p:pic>
        <p:nvPicPr>
          <p:cNvPr id="13" name="Picture 12" descr="Books on shelves in a library&#10;&#10;Description automatically generated">
            <a:extLst>
              <a:ext uri="{FF2B5EF4-FFF2-40B4-BE49-F238E27FC236}">
                <a16:creationId xmlns:a16="http://schemas.microsoft.com/office/drawing/2014/main" id="{CA7C8AF1-74EE-86AB-1853-FFAF8D5B6C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638800"/>
            <a:ext cx="3200400" cy="2133600"/>
          </a:xfrm>
          <a:prstGeom prst="rect">
            <a:avLst/>
          </a:prstGeom>
        </p:spPr>
      </p:pic>
      <p:pic>
        <p:nvPicPr>
          <p:cNvPr id="15" name="Picture 14" descr="A child smiling at the camera&#10;&#10;Description automatically generated">
            <a:extLst>
              <a:ext uri="{FF2B5EF4-FFF2-40B4-BE49-F238E27FC236}">
                <a16:creationId xmlns:a16="http://schemas.microsoft.com/office/drawing/2014/main" id="{B97AA162-FD97-A791-53AB-278EFB086F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4800" y="5638800"/>
            <a:ext cx="3200400" cy="2132267"/>
          </a:xfrm>
          <a:prstGeom prst="rect">
            <a:avLst/>
          </a:prstGeom>
        </p:spPr>
      </p:pic>
    </p:spTree>
    <p:extLst>
      <p:ext uri="{BB962C8B-B14F-4D97-AF65-F5344CB8AC3E}">
        <p14:creationId xmlns:p14="http://schemas.microsoft.com/office/powerpoint/2010/main" val="184992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euc-powerpoint.officeapps.live.com/pods/GetClipboardImage.ashx?Id=0c58edcf-8240-4b6c-8739-55a6480887ea&amp;DC=GEU9&amp;pkey=98784dff-2d9c-47f8-84e6-2c67789fdac3&amp;wdwaccluster=GEU9"/>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267" y="2847178"/>
            <a:ext cx="4040162" cy="4708981"/>
          </a:xfrm>
          <a:prstGeom prst="rect">
            <a:avLst/>
          </a:prstGeom>
          <a:noFill/>
        </p:spPr>
        <p:txBody>
          <a:bodyPr wrap="square" lIns="91440" tIns="45720" rIns="91440" bIns="45720" rtlCol="0" anchor="t">
            <a:spAutoFit/>
          </a:bodyPr>
          <a:lstStyle/>
          <a:p>
            <a:pPr algn="just" fontAlgn="base"/>
            <a:r>
              <a:rPr lang="en-US" sz="1200" dirty="0">
                <a:cs typeface="Calibri"/>
              </a:rPr>
              <a:t>To contribute significantly to the overarching goal of library transformation and to foster a love for reading, the TCF Libraries Project will focus on the following deliverables:</a:t>
            </a:r>
            <a:endParaRPr lang="en-US" sz="1200" b="1" dirty="0">
              <a:cs typeface="Calibri"/>
            </a:endParaRPr>
          </a:p>
          <a:p>
            <a:pPr algn="just" fontAlgn="base"/>
            <a:endParaRPr lang="en-US" sz="1200" b="1" dirty="0">
              <a:cs typeface="Calibri"/>
            </a:endParaRPr>
          </a:p>
          <a:p>
            <a:pPr algn="just" fontAlgn="base"/>
            <a:endParaRPr lang="en-US" sz="1200" b="1" dirty="0">
              <a:cs typeface="Calibri"/>
            </a:endParaRPr>
          </a:p>
          <a:p>
            <a:pPr algn="just" fontAlgn="base"/>
            <a:r>
              <a:rPr lang="en-US" sz="1200" b="1" dirty="0">
                <a:cs typeface="Calibri"/>
              </a:rPr>
              <a:t>1. New Book List for Primary and Secondary Schools:</a:t>
            </a:r>
          </a:p>
          <a:p>
            <a:pPr algn="just" fontAlgn="base"/>
            <a:r>
              <a:rPr lang="en-US" sz="1200" dirty="0">
                <a:cs typeface="Calibri"/>
              </a:rPr>
              <a:t>A carefully curated booklist designed to cater to the unique needs and interests of students in different age brackets with a diverse range of genres, spanning from educational support materials to engaging leisure reading. The number of available titles will also be expanded from around 140 to 250 in primary schools and from around 150 to over 300 in secondary schools.</a:t>
            </a:r>
          </a:p>
          <a:p>
            <a:pPr algn="just" fontAlgn="base"/>
            <a:endParaRPr lang="en-US" sz="1200" b="1" dirty="0">
              <a:cs typeface="Calibri"/>
            </a:endParaRPr>
          </a:p>
          <a:p>
            <a:pPr algn="just" fontAlgn="base"/>
            <a:r>
              <a:rPr lang="en-US" sz="1200" b="1" dirty="0">
                <a:cs typeface="Calibri"/>
              </a:rPr>
              <a:t>2. New Library Policy:</a:t>
            </a:r>
          </a:p>
          <a:p>
            <a:pPr algn="just" fontAlgn="base"/>
            <a:r>
              <a:rPr lang="en-US" sz="1200" dirty="0">
                <a:cs typeface="Calibri"/>
              </a:rPr>
              <a:t>TCF is introducing a new library policy to enhance its library's appeal to students. This policy includes reinforcing rules through staff training and ensuring uninterrupted access to the library throughout the school day. Students are empowered to borrow two books for a week, and the library is divided into zones to cater to different reading preferences. Additionally, students are encouraged to take ownership of the library by participating in maintenance and book repair activities. The policy also extends library privileges to teachers and parents, supported by training modules. </a:t>
            </a:r>
            <a:endParaRPr lang="en-US" sz="1200" b="1" dirty="0">
              <a:cs typeface="Calibri"/>
            </a:endParaRPr>
          </a:p>
        </p:txBody>
      </p:sp>
      <p:sp>
        <p:nvSpPr>
          <p:cNvPr id="7" name="TextBox 6">
            <a:extLst>
              <a:ext uri="{FF2B5EF4-FFF2-40B4-BE49-F238E27FC236}">
                <a16:creationId xmlns:a16="http://schemas.microsoft.com/office/drawing/2014/main" id="{88C40E33-078D-13C0-B286-0F33364985A3}"/>
              </a:ext>
            </a:extLst>
          </p:cNvPr>
          <p:cNvSpPr txBox="1"/>
          <p:nvPr/>
        </p:nvSpPr>
        <p:spPr>
          <a:xfrm>
            <a:off x="4039895" y="2841355"/>
            <a:ext cx="3641471" cy="267765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b="1" dirty="0">
                <a:cs typeface="Calibri"/>
              </a:rPr>
              <a:t>3. Investing in Library Equipment/Furniture:</a:t>
            </a:r>
          </a:p>
          <a:p>
            <a:pPr algn="l"/>
            <a:r>
              <a:rPr lang="en-US" sz="1200" dirty="0">
                <a:cs typeface="Calibri"/>
              </a:rPr>
              <a:t>Designation of a dedicated classroom for library shelf placement in schools without existing library rooms, with careful adjustment of timetables to accommodate library use. This will be supported by procurement of suitable shelves to enhance the functionality of schools where there are no libraries.</a:t>
            </a:r>
          </a:p>
          <a:p>
            <a:pPr algn="l"/>
            <a:endParaRPr lang="en-US" sz="1200" dirty="0">
              <a:cs typeface="Calibri"/>
            </a:endParaRPr>
          </a:p>
          <a:p>
            <a:pPr algn="l"/>
            <a:r>
              <a:rPr lang="en-US" sz="1200" b="1" dirty="0">
                <a:cs typeface="Calibri"/>
              </a:rPr>
              <a:t>4. Replenishment Process Development:</a:t>
            </a:r>
          </a:p>
          <a:p>
            <a:pPr algn="l"/>
            <a:r>
              <a:rPr lang="en-US" sz="1200" dirty="0">
                <a:cs typeface="Calibri"/>
              </a:rPr>
              <a:t>Establishment of a systematic replenishment process, in collaboration with the supply chain department, to ensure that library books are regularly refreshed and replaced consistently and promptly.</a:t>
            </a:r>
          </a:p>
          <a:p>
            <a:pPr algn="l"/>
            <a:endParaRPr lang="en-US" sz="1200" dirty="0">
              <a:cs typeface="Calibri"/>
            </a:endParaRPr>
          </a:p>
        </p:txBody>
      </p:sp>
      <p:sp>
        <p:nvSpPr>
          <p:cNvPr id="6" name="TextBox 5"/>
          <p:cNvSpPr txBox="1"/>
          <p:nvPr/>
        </p:nvSpPr>
        <p:spPr>
          <a:xfrm>
            <a:off x="121424" y="160338"/>
            <a:ext cx="1920875" cy="338554"/>
          </a:xfrm>
          <a:prstGeom prst="rect">
            <a:avLst/>
          </a:prstGeom>
          <a:noFill/>
        </p:spPr>
        <p:txBody>
          <a:bodyPr wrap="square" rtlCol="0">
            <a:spAutoFit/>
          </a:bodyPr>
          <a:lstStyle/>
          <a:p>
            <a:r>
              <a:rPr lang="en-US" sz="1600" b="1" dirty="0"/>
              <a:t>Project Deliverables:</a:t>
            </a:r>
          </a:p>
        </p:txBody>
      </p:sp>
      <p:pic>
        <p:nvPicPr>
          <p:cNvPr id="15" name="Picture 14" descr="A group of girls in a classroom&#10;&#10;Description automatically generated">
            <a:extLst>
              <a:ext uri="{FF2B5EF4-FFF2-40B4-BE49-F238E27FC236}">
                <a16:creationId xmlns:a16="http://schemas.microsoft.com/office/drawing/2014/main" id="{B6DE4142-8701-7944-5049-D0ED2C3FAE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725" y="498892"/>
            <a:ext cx="3200400" cy="2132266"/>
          </a:xfrm>
          <a:prstGeom prst="rect">
            <a:avLst/>
          </a:prstGeom>
        </p:spPr>
      </p:pic>
      <p:pic>
        <p:nvPicPr>
          <p:cNvPr id="17" name="Picture 16" descr="A group of children in a classroom&#10;&#10;Description automatically generated">
            <a:extLst>
              <a:ext uri="{FF2B5EF4-FFF2-40B4-BE49-F238E27FC236}">
                <a16:creationId xmlns:a16="http://schemas.microsoft.com/office/drawing/2014/main" id="{02DA7006-D786-544A-DEAE-67D901C91B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0709" y="498892"/>
            <a:ext cx="3200401" cy="2133601"/>
          </a:xfrm>
          <a:prstGeom prst="rect">
            <a:avLst/>
          </a:prstGeom>
        </p:spPr>
      </p:pic>
      <p:pic>
        <p:nvPicPr>
          <p:cNvPr id="19" name="Picture 18" descr="A group of children reading books&#10;&#10;Description automatically generated">
            <a:extLst>
              <a:ext uri="{FF2B5EF4-FFF2-40B4-BE49-F238E27FC236}">
                <a16:creationId xmlns:a16="http://schemas.microsoft.com/office/drawing/2014/main" id="{B58C0145-F6F0-B059-68CE-B2B6BE3D3B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916"/>
          <a:stretch/>
        </p:blipFill>
        <p:spPr>
          <a:xfrm>
            <a:off x="4118010" y="5410200"/>
            <a:ext cx="3425790" cy="2057400"/>
          </a:xfrm>
          <a:prstGeom prst="rect">
            <a:avLst/>
          </a:prstGeom>
        </p:spPr>
      </p:pic>
      <p:pic>
        <p:nvPicPr>
          <p:cNvPr id="21" name="Picture 20" descr="A group of children in a classroom&#10;&#10;Description automatically generated">
            <a:extLst>
              <a:ext uri="{FF2B5EF4-FFF2-40B4-BE49-F238E27FC236}">
                <a16:creationId xmlns:a16="http://schemas.microsoft.com/office/drawing/2014/main" id="{F03BD841-7A2B-5595-3CAB-A944A7CCD9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1345"/>
          <a:stretch/>
        </p:blipFill>
        <p:spPr>
          <a:xfrm>
            <a:off x="952366" y="7603619"/>
            <a:ext cx="5867667" cy="2294443"/>
          </a:xfrm>
          <a:prstGeom prst="rect">
            <a:avLst/>
          </a:prstGeom>
        </p:spPr>
      </p:pic>
    </p:spTree>
    <p:extLst>
      <p:ext uri="{BB962C8B-B14F-4D97-AF65-F5344CB8AC3E}">
        <p14:creationId xmlns:p14="http://schemas.microsoft.com/office/powerpoint/2010/main" val="2947582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CB7477-4BF3-C51B-842F-0BF048BA9F4E}"/>
              </a:ext>
            </a:extLst>
          </p:cNvPr>
          <p:cNvSpPr txBox="1"/>
          <p:nvPr/>
        </p:nvSpPr>
        <p:spPr>
          <a:xfrm>
            <a:off x="3761848" y="3222249"/>
            <a:ext cx="3863424"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sz="1200" dirty="0"/>
          </a:p>
          <a:p>
            <a:pPr algn="just"/>
            <a:endParaRPr lang="en-US" sz="1200" dirty="0"/>
          </a:p>
        </p:txBody>
      </p:sp>
      <p:sp>
        <p:nvSpPr>
          <p:cNvPr id="4" name="TextBox 3">
            <a:extLst>
              <a:ext uri="{FF2B5EF4-FFF2-40B4-BE49-F238E27FC236}">
                <a16:creationId xmlns:a16="http://schemas.microsoft.com/office/drawing/2014/main" id="{04B74D2B-CBCF-EF92-4ED3-C5E156F19BD5}"/>
              </a:ext>
            </a:extLst>
          </p:cNvPr>
          <p:cNvSpPr txBox="1"/>
          <p:nvPr/>
        </p:nvSpPr>
        <p:spPr>
          <a:xfrm>
            <a:off x="3764161" y="2819890"/>
            <a:ext cx="3607581" cy="2123658"/>
          </a:xfrm>
          <a:prstGeom prst="rect">
            <a:avLst/>
          </a:prstGeom>
          <a:noFill/>
        </p:spPr>
        <p:txBody>
          <a:bodyPr wrap="square" rtlCol="0">
            <a:spAutoFit/>
          </a:bodyPr>
          <a:lstStyle/>
          <a:p>
            <a:pPr algn="just"/>
            <a:r>
              <a:rPr lang="en-US" sz="1200" b="1" dirty="0"/>
              <a:t>Funding Request: </a:t>
            </a:r>
          </a:p>
          <a:p>
            <a:pPr algn="just"/>
            <a:endParaRPr lang="en-US" sz="1200" dirty="0"/>
          </a:p>
          <a:p>
            <a:pPr marL="285750" indent="-285750" algn="just">
              <a:buFont typeface="Arial" panose="020B0604020202020204" pitchFamily="34" charset="0"/>
              <a:buChar char="•"/>
            </a:pPr>
            <a:r>
              <a:rPr lang="en-US" sz="1200" dirty="0"/>
              <a:t>The cost of replenishing and revamping one library is estimated at $2,000/-. </a:t>
            </a:r>
          </a:p>
          <a:p>
            <a:pPr marL="285750" indent="-285750" algn="just">
              <a:buFont typeface="Arial" panose="020B0604020202020204" pitchFamily="34" charset="0"/>
              <a:buChar char="•"/>
            </a:pPr>
            <a:r>
              <a:rPr lang="en-US" sz="1200" dirty="0"/>
              <a:t>Currently, TCF aims to revamp a total of 1,192 libraries across its network.</a:t>
            </a:r>
          </a:p>
          <a:p>
            <a:pPr marL="285750" indent="-285750" algn="just">
              <a:buFont typeface="Arial" panose="020B0604020202020204" pitchFamily="34" charset="0"/>
              <a:buChar char="•"/>
            </a:pPr>
            <a:r>
              <a:rPr lang="en-US" sz="1200" dirty="0"/>
              <a:t>The total funding requirement to revamp 1,192 libraries is $2.3 million.</a:t>
            </a:r>
          </a:p>
          <a:p>
            <a:pPr marL="285750" indent="-285750" algn="just">
              <a:buFont typeface="Arial" panose="020B0604020202020204" pitchFamily="34" charset="0"/>
              <a:buChar char="•"/>
            </a:pPr>
            <a:r>
              <a:rPr lang="en-US" sz="1200" dirty="0"/>
              <a:t>Minimum donations of $100,000/- will be accepted for the program which will fund 50 libraries. </a:t>
            </a:r>
          </a:p>
        </p:txBody>
      </p:sp>
      <p:sp>
        <p:nvSpPr>
          <p:cNvPr id="3" name="TextBox 2">
            <a:extLst>
              <a:ext uri="{FF2B5EF4-FFF2-40B4-BE49-F238E27FC236}">
                <a16:creationId xmlns:a16="http://schemas.microsoft.com/office/drawing/2014/main" id="{9E6A035F-5ADE-34D8-3063-41D4F8357A6E}"/>
              </a:ext>
            </a:extLst>
          </p:cNvPr>
          <p:cNvSpPr txBox="1"/>
          <p:nvPr/>
        </p:nvSpPr>
        <p:spPr>
          <a:xfrm>
            <a:off x="3540" y="71539"/>
            <a:ext cx="3688133"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dirty="0"/>
              <a:t>Objective of Project: </a:t>
            </a:r>
          </a:p>
          <a:p>
            <a:pPr algn="just"/>
            <a:endParaRPr lang="en-US" sz="1200" dirty="0">
              <a:ea typeface="+mn-lt"/>
              <a:cs typeface="+mn-lt"/>
            </a:endParaRPr>
          </a:p>
          <a:p>
            <a:pPr algn="just"/>
            <a:r>
              <a:rPr lang="en-US" sz="1200" dirty="0">
                <a:ea typeface="+mn-lt"/>
                <a:cs typeface="+mn-lt"/>
              </a:rPr>
              <a:t>Through the Libraries program TCF aims to:</a:t>
            </a:r>
          </a:p>
          <a:p>
            <a:pPr algn="just"/>
            <a:endParaRPr lang="en-US" sz="1200" dirty="0">
              <a:ea typeface="+mn-lt"/>
              <a:cs typeface="+mn-lt"/>
            </a:endParaRPr>
          </a:p>
          <a:p>
            <a:pPr marL="171450" indent="-171450" algn="just">
              <a:buFont typeface="Arial" panose="020B0604020202020204" pitchFamily="34" charset="0"/>
              <a:buChar char="•"/>
            </a:pPr>
            <a:r>
              <a:rPr lang="en-US" sz="1200" b="1" dirty="0">
                <a:ea typeface="+mn-lt"/>
                <a:cs typeface="+mn-lt"/>
              </a:rPr>
              <a:t>Actively lend books to students and their parents.</a:t>
            </a:r>
            <a:r>
              <a:rPr lang="en-US" sz="1200" dirty="0">
                <a:ea typeface="+mn-lt"/>
                <a:cs typeface="+mn-lt"/>
              </a:rPr>
              <a:t> TCF will involve parents in the lending program so that they can help students return books on time. In case a book is damaged, the librarian or staff member in charge of the library will work together with the student to repair it. </a:t>
            </a:r>
          </a:p>
          <a:p>
            <a:pPr marL="171450" indent="-171450" algn="just">
              <a:buFont typeface="Arial" panose="020B0604020202020204" pitchFamily="34" charset="0"/>
              <a:buChar char="•"/>
            </a:pPr>
            <a:endParaRPr lang="en-US" sz="1200" dirty="0">
              <a:ea typeface="+mn-lt"/>
              <a:cs typeface="+mn-lt"/>
            </a:endParaRPr>
          </a:p>
          <a:p>
            <a:pPr marL="171450" indent="-171450" algn="just">
              <a:buFont typeface="Arial" panose="020B0604020202020204" pitchFamily="34" charset="0"/>
              <a:buChar char="•"/>
            </a:pPr>
            <a:r>
              <a:rPr lang="en-US" sz="1200" b="1" dirty="0">
                <a:ea typeface="+mn-lt"/>
                <a:cs typeface="+mn-lt"/>
              </a:rPr>
              <a:t>Roll out a new library period where students engage in self-directed exploration.</a:t>
            </a:r>
            <a:r>
              <a:rPr lang="en-US" sz="1200" dirty="0">
                <a:ea typeface="+mn-lt"/>
                <a:cs typeface="+mn-lt"/>
              </a:rPr>
              <a:t> During the library period, students might read on their own or with a teacher, have story-time, learn to find books with a teachers’ help, discuss books they are reading, or do creative activities such as drawing or writing. TCF will train teachers to support and facilitate these activities without forcing students to do a certain activity. </a:t>
            </a:r>
          </a:p>
          <a:p>
            <a:pPr algn="just"/>
            <a:endParaRPr lang="en-US" sz="1200" dirty="0">
              <a:ea typeface="+mn-lt"/>
              <a:cs typeface="+mn-lt"/>
            </a:endParaRPr>
          </a:p>
        </p:txBody>
      </p:sp>
      <p:sp>
        <p:nvSpPr>
          <p:cNvPr id="8" name="TextBox 7">
            <a:extLst>
              <a:ext uri="{FF2B5EF4-FFF2-40B4-BE49-F238E27FC236}">
                <a16:creationId xmlns:a16="http://schemas.microsoft.com/office/drawing/2014/main" id="{F4D5A714-430D-D1BF-1D75-799C454652E2}"/>
              </a:ext>
            </a:extLst>
          </p:cNvPr>
          <p:cNvSpPr txBox="1"/>
          <p:nvPr/>
        </p:nvSpPr>
        <p:spPr>
          <a:xfrm>
            <a:off x="0" y="6029742"/>
            <a:ext cx="3688133"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just">
              <a:buFont typeface="Arial" panose="020B0604020202020204" pitchFamily="34" charset="0"/>
              <a:buChar char="•"/>
            </a:pPr>
            <a:r>
              <a:rPr lang="en-US" sz="1200" b="1" dirty="0">
                <a:ea typeface="+mn-lt"/>
                <a:cs typeface="+mn-lt"/>
              </a:rPr>
              <a:t>Stock libraries with joyful, interesting, and age-appropriate books with an emphasis on local language materials</a:t>
            </a:r>
            <a:r>
              <a:rPr lang="en-US" sz="1200" dirty="0">
                <a:ea typeface="+mn-lt"/>
                <a:cs typeface="+mn-lt"/>
              </a:rPr>
              <a:t> which are hard to find especially for the early years. To instill a love of reading, we must stock libraries with books that interest children. </a:t>
            </a:r>
          </a:p>
          <a:p>
            <a:pPr marL="171450" indent="-171450" algn="just">
              <a:buFont typeface="Arial" panose="020B0604020202020204" pitchFamily="34" charset="0"/>
              <a:buChar char="•"/>
            </a:pPr>
            <a:endParaRPr lang="en-US" sz="1200" dirty="0">
              <a:ea typeface="+mn-lt"/>
              <a:cs typeface="+mn-lt"/>
            </a:endParaRPr>
          </a:p>
          <a:p>
            <a:pPr marL="171450" indent="-171450" algn="just">
              <a:buFont typeface="Arial" panose="020B0604020202020204" pitchFamily="34" charset="0"/>
              <a:buChar char="•"/>
            </a:pPr>
            <a:r>
              <a:rPr lang="en-US" sz="1200" b="1" dirty="0">
                <a:ea typeface="+mn-lt"/>
                <a:cs typeface="+mn-lt"/>
              </a:rPr>
              <a:t>Re-design the library space.</a:t>
            </a:r>
            <a:r>
              <a:rPr lang="en-US" sz="1200" dirty="0">
                <a:ea typeface="+mn-lt"/>
                <a:cs typeface="+mn-lt"/>
              </a:rPr>
              <a:t> There will be three zones: one of reading, a second for discussions or </a:t>
            </a:r>
            <a:r>
              <a:rPr lang="en-US" sz="1200" dirty="0" err="1">
                <a:ea typeface="+mn-lt"/>
                <a:cs typeface="+mn-lt"/>
              </a:rPr>
              <a:t>storytime</a:t>
            </a:r>
            <a:r>
              <a:rPr lang="en-US" sz="1200" dirty="0">
                <a:ea typeface="+mn-lt"/>
                <a:cs typeface="+mn-lt"/>
              </a:rPr>
              <a:t>, and a third for arts and crafts related to books. Moreover, where library space is not available, we will procure and provide bookshelves. </a:t>
            </a:r>
          </a:p>
        </p:txBody>
      </p:sp>
      <p:pic>
        <p:nvPicPr>
          <p:cNvPr id="18" name="Picture 17" descr="A group of children sitting at a table&#10;&#10;Description automatically generated">
            <a:extLst>
              <a:ext uri="{FF2B5EF4-FFF2-40B4-BE49-F238E27FC236}">
                <a16:creationId xmlns:a16="http://schemas.microsoft.com/office/drawing/2014/main" id="{E4D5B3C7-9D98-83C6-6118-8AD2C76926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1848" y="133530"/>
            <a:ext cx="3859929" cy="2573286"/>
          </a:xfrm>
          <a:prstGeom prst="rect">
            <a:avLst/>
          </a:prstGeom>
        </p:spPr>
      </p:pic>
      <p:pic>
        <p:nvPicPr>
          <p:cNvPr id="20" name="Picture 19" descr="A group of young girls reading a book&#10;&#10;Description automatically generated">
            <a:extLst>
              <a:ext uri="{FF2B5EF4-FFF2-40B4-BE49-F238E27FC236}">
                <a16:creationId xmlns:a16="http://schemas.microsoft.com/office/drawing/2014/main" id="{C33FC216-9C58-4FB2-2C31-4C5E75A314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66" y="3734684"/>
            <a:ext cx="3200400" cy="2133600"/>
          </a:xfrm>
          <a:prstGeom prst="rect">
            <a:avLst/>
          </a:prstGeom>
        </p:spPr>
      </p:pic>
      <p:sp>
        <p:nvSpPr>
          <p:cNvPr id="22" name="TextBox 21">
            <a:extLst>
              <a:ext uri="{FF2B5EF4-FFF2-40B4-BE49-F238E27FC236}">
                <a16:creationId xmlns:a16="http://schemas.microsoft.com/office/drawing/2014/main" id="{1338D9DD-580A-2DFC-AC2A-EB4FA13AD7BE}"/>
              </a:ext>
            </a:extLst>
          </p:cNvPr>
          <p:cNvSpPr txBox="1"/>
          <p:nvPr/>
        </p:nvSpPr>
        <p:spPr>
          <a:xfrm>
            <a:off x="187481" y="8153400"/>
            <a:ext cx="353750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200">
                <a:ea typeface="+mn-lt"/>
                <a:cs typeface="+mn-lt"/>
              </a:rPr>
              <a:t>We believe that libraries are key to transform students’ academic outcomes, socio-emotional skills, and even life outcomes. The project demonstrates how joyful, student-directed learning can strengthen literacy and learning in a country where over half of third graders cannot read. </a:t>
            </a:r>
          </a:p>
          <a:p>
            <a:pPr algn="just"/>
            <a:r>
              <a:rPr lang="en-US" sz="1200">
                <a:ea typeface="+mn-lt"/>
                <a:cs typeface="+mn-lt"/>
              </a:rPr>
              <a:t>The program will directly impact 286,000 students and 14,000 school faculty members across the TCF network.</a:t>
            </a:r>
            <a:endParaRPr lang="en-US" sz="1200" dirty="0">
              <a:ea typeface="+mn-lt"/>
              <a:cs typeface="+mn-lt"/>
            </a:endParaRPr>
          </a:p>
        </p:txBody>
      </p:sp>
      <p:pic>
        <p:nvPicPr>
          <p:cNvPr id="24" name="Picture 23" descr="A group of children reading a book&#10;&#10;Description automatically generated">
            <a:extLst>
              <a:ext uri="{FF2B5EF4-FFF2-40B4-BE49-F238E27FC236}">
                <a16:creationId xmlns:a16="http://schemas.microsoft.com/office/drawing/2014/main" id="{7E67844F-71CB-537A-6CD5-394EDD944E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4269" y="4917930"/>
            <a:ext cx="3326530" cy="4989796"/>
          </a:xfrm>
          <a:prstGeom prst="rect">
            <a:avLst/>
          </a:prstGeom>
        </p:spPr>
      </p:pic>
    </p:spTree>
    <p:extLst>
      <p:ext uri="{BB962C8B-B14F-4D97-AF65-F5344CB8AC3E}">
        <p14:creationId xmlns:p14="http://schemas.microsoft.com/office/powerpoint/2010/main" val="874322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DFEF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1CFA7CCC1D9A4388ECF0F2D653FF46" ma:contentTypeVersion="15" ma:contentTypeDescription="Create a new document." ma:contentTypeScope="" ma:versionID="fc5f20e5cd5e2a668d5f767dc416ef6d">
  <xsd:schema xmlns:xsd="http://www.w3.org/2001/XMLSchema" xmlns:xs="http://www.w3.org/2001/XMLSchema" xmlns:p="http://schemas.microsoft.com/office/2006/metadata/properties" xmlns:ns2="c88879c6-c3aa-48ed-8ea2-4e7244bb32e5" xmlns:ns3="f369a35d-2e67-4045-a561-5cb5354e0a91" targetNamespace="http://schemas.microsoft.com/office/2006/metadata/properties" ma:root="true" ma:fieldsID="1872c45c4adf6e097a6023ee9e6bb01d" ns2:_="" ns3:_="">
    <xsd:import namespace="c88879c6-c3aa-48ed-8ea2-4e7244bb32e5"/>
    <xsd:import namespace="f369a35d-2e67-4045-a561-5cb5354e0a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8879c6-c3aa-48ed-8ea2-4e7244bb32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d581ad6-50f2-4b6c-9215-c2d17a5bfc8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369a35d-2e67-4045-a561-5cb5354e0a9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8d326ff-1df9-41eb-ae88-3fe7d035e161}" ma:internalName="TaxCatchAll" ma:showField="CatchAllData" ma:web="f369a35d-2e67-4045-a561-5cb5354e0a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88879c6-c3aa-48ed-8ea2-4e7244bb32e5">
      <Terms xmlns="http://schemas.microsoft.com/office/infopath/2007/PartnerControls"/>
    </lcf76f155ced4ddcb4097134ff3c332f>
    <TaxCatchAll xmlns="f369a35d-2e67-4045-a561-5cb5354e0a91" xsi:nil="true"/>
  </documentManagement>
</p:properties>
</file>

<file path=customXml/itemProps1.xml><?xml version="1.0" encoding="utf-8"?>
<ds:datastoreItem xmlns:ds="http://schemas.openxmlformats.org/officeDocument/2006/customXml" ds:itemID="{EB43B48E-A2C6-4D17-B24B-41150A5D3A6D}"/>
</file>

<file path=customXml/itemProps2.xml><?xml version="1.0" encoding="utf-8"?>
<ds:datastoreItem xmlns:ds="http://schemas.openxmlformats.org/officeDocument/2006/customXml" ds:itemID="{2F71945E-6743-40F7-8B00-D82C962E0928}"/>
</file>

<file path=customXml/itemProps3.xml><?xml version="1.0" encoding="utf-8"?>
<ds:datastoreItem xmlns:ds="http://schemas.openxmlformats.org/officeDocument/2006/customXml" ds:itemID="{31455CC8-C3D2-4645-BCC4-3AC9E038A909}"/>
</file>

<file path=docProps/app.xml><?xml version="1.0" encoding="utf-8"?>
<Properties xmlns="http://schemas.openxmlformats.org/officeDocument/2006/extended-properties" xmlns:vt="http://schemas.openxmlformats.org/officeDocument/2006/docPropsVTypes">
  <Template/>
  <TotalTime>365</TotalTime>
  <Words>912</Words>
  <Application>Microsoft Office PowerPoint</Application>
  <PresentationFormat>Custom</PresentationFormat>
  <Paragraphs>43</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Ebrima</vt:lpstr>
      <vt:lpstr>Times New Roman</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Version 2 - Re-imagining Early Childhood Education at The Citizens Foundation - Concept note - TCF</dc:title>
  <dc:creator>Admin IFTCF</dc:creator>
  <cp:keywords>DAEMkGymjDM,BAByKJ5Rlu8</cp:keywords>
  <cp:lastModifiedBy>Aneeqa Khan</cp:lastModifiedBy>
  <cp:revision>485</cp:revision>
  <dcterms:created xsi:type="dcterms:W3CDTF">2022-04-28T06:46:28Z</dcterms:created>
  <dcterms:modified xsi:type="dcterms:W3CDTF">2024-05-02T07:01:28Z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2020-11-05T00:00:00Z</vt:filetime>
  </property>
  <property fmtid="{D5CDD505-2E9C-101B-9397-08002B2CF9AE}" pid="3" name="Creator">
    <vt:lpwstr>Canva</vt:lpwstr>
  </property>
  <property fmtid="{D5CDD505-2E9C-101B-9397-08002B2CF9AE}" pid="4" name="LastSaved">
    <vt:filetime>2022-04-28T00:00:00Z</vt:filetime>
  </property>
  <property fmtid="{D5CDD505-2E9C-101B-9397-08002B2CF9AE}" pid="5" name="ContentTypeId">
    <vt:lpwstr>0x010100EE1CFA7CCC1D9A4388ECF0F2D653FF46</vt:lpwstr>
  </property>
</Properties>
</file>