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68" r:id="rId3"/>
    <p:sldId id="262" r:id="rId4"/>
    <p:sldId id="269" r:id="rId5"/>
    <p:sldId id="267" r:id="rId6"/>
    <p:sldId id="270" r:id="rId7"/>
  </p:sldIdLst>
  <p:sldSz cx="9144000" cy="5715000" type="screen16x10"/>
  <p:notesSz cx="9144000" cy="5715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E5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802" y="6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85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857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48CBAB-81F6-4500-B431-CFE0FD11FC2C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714375"/>
            <a:ext cx="3086100" cy="19288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751138"/>
            <a:ext cx="7315200" cy="22494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5429250"/>
            <a:ext cx="3962400" cy="285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5429250"/>
            <a:ext cx="3962400" cy="2857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E78B1-57EF-421D-B9CE-0AE2E229B4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496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lnSpc>
                <a:spcPct val="107000"/>
              </a:lnSpc>
              <a:spcBef>
                <a:spcPts val="300"/>
              </a:spcBef>
              <a:spcAft>
                <a:spcPts val="300"/>
              </a:spcAft>
              <a:buFont typeface="Symbol" panose="05050102010706020507" pitchFamily="18" charset="2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E8B329-D1B1-4B80-BB34-2FA0AB784BE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4256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46632" y="0"/>
            <a:ext cx="7897368" cy="5714998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5" y="0"/>
            <a:ext cx="4563745" cy="5715000"/>
          </a:xfrm>
          <a:custGeom>
            <a:avLst/>
            <a:gdLst/>
            <a:ahLst/>
            <a:cxnLst/>
            <a:rect l="l" t="t" r="r" b="b"/>
            <a:pathLst>
              <a:path w="4563745" h="5715000">
                <a:moveTo>
                  <a:pt x="3374302" y="0"/>
                </a:moveTo>
                <a:lnTo>
                  <a:pt x="8308" y="0"/>
                </a:lnTo>
                <a:lnTo>
                  <a:pt x="0" y="5714997"/>
                </a:lnTo>
                <a:lnTo>
                  <a:pt x="4563294" y="5714997"/>
                </a:lnTo>
                <a:lnTo>
                  <a:pt x="33743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25500" y="3525723"/>
            <a:ext cx="7493000" cy="1249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25500" y="3525723"/>
            <a:ext cx="7493000" cy="12490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40739" y="1184275"/>
            <a:ext cx="2800985" cy="38931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FF6600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314450"/>
            <a:ext cx="3977640" cy="3771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26080" y="0"/>
            <a:ext cx="6217920" cy="5714999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55" y="0"/>
            <a:ext cx="4563745" cy="5715000"/>
          </a:xfrm>
          <a:custGeom>
            <a:avLst/>
            <a:gdLst/>
            <a:ahLst/>
            <a:cxnLst/>
            <a:rect l="l" t="t" r="r" b="b"/>
            <a:pathLst>
              <a:path w="4563745" h="5715000">
                <a:moveTo>
                  <a:pt x="3374302" y="0"/>
                </a:moveTo>
                <a:lnTo>
                  <a:pt x="8308" y="0"/>
                </a:lnTo>
                <a:lnTo>
                  <a:pt x="0" y="5714997"/>
                </a:lnTo>
                <a:lnTo>
                  <a:pt x="4563294" y="5714997"/>
                </a:lnTo>
                <a:lnTo>
                  <a:pt x="3374302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228600" y="-11596"/>
            <a:ext cx="8610600" cy="5738208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7310"/>
            </a:srgbClr>
          </a:solidFill>
          <a:ln>
            <a:noFill/>
          </a:ln>
        </p:spPr>
      </p:sp>
      <p:sp>
        <p:nvSpPr>
          <p:cNvPr id="50" name="Google Shape;50;p9"/>
          <p:cNvSpPr/>
          <p:nvPr/>
        </p:nvSpPr>
        <p:spPr>
          <a:xfrm>
            <a:off x="0" y="-11596"/>
            <a:ext cx="8610600" cy="5738208"/>
          </a:xfrm>
          <a:custGeom>
            <a:avLst/>
            <a:gdLst/>
            <a:ahLst/>
            <a:cxnLst/>
            <a:rect l="l" t="t" r="r" b="b"/>
            <a:pathLst>
              <a:path w="328450" h="206122" extrusionOk="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772103" y="2093444"/>
            <a:ext cx="4717995" cy="455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1"/>
          </p:nvPr>
        </p:nvSpPr>
        <p:spPr>
          <a:xfrm>
            <a:off x="841000" y="2794861"/>
            <a:ext cx="1988700" cy="2678333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2931575" y="2794861"/>
            <a:ext cx="1988700" cy="2678333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3"/>
          </p:nvPr>
        </p:nvSpPr>
        <p:spPr>
          <a:xfrm>
            <a:off x="5022150" y="2794861"/>
            <a:ext cx="1988700" cy="2678333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600"/>
              </a:spcBef>
              <a:spcAft>
                <a:spcPts val="0"/>
              </a:spcAft>
              <a:buSzPts val="1400"/>
              <a:buChar char="▸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▹"/>
              <a:defRPr sz="1400"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>
            <a:endParaRPr/>
          </a:p>
        </p:txBody>
      </p:sp>
      <p:sp>
        <p:nvSpPr>
          <p:cNvPr id="9" name="Google Shape;40;p7"/>
          <p:cNvSpPr txBox="1">
            <a:spLocks noGrp="1"/>
          </p:cNvSpPr>
          <p:nvPr>
            <p:ph type="sldNum" idx="12"/>
          </p:nvPr>
        </p:nvSpPr>
        <p:spPr>
          <a:xfrm>
            <a:off x="8500533" y="5277612"/>
            <a:ext cx="548700" cy="4373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7629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5715000"/>
          </a:xfrm>
          <a:custGeom>
            <a:avLst/>
            <a:gdLst/>
            <a:ahLst/>
            <a:cxnLst/>
            <a:rect l="l" t="t" r="r" b="b"/>
            <a:pathLst>
              <a:path w="9144000" h="5715000">
                <a:moveTo>
                  <a:pt x="9144000" y="0"/>
                </a:moveTo>
                <a:lnTo>
                  <a:pt x="0" y="0"/>
                </a:lnTo>
                <a:lnTo>
                  <a:pt x="0" y="5715000"/>
                </a:lnTo>
                <a:lnTo>
                  <a:pt x="9144000" y="5715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8AC3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88340" y="496570"/>
            <a:ext cx="4314190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95807" y="2081212"/>
            <a:ext cx="6436359" cy="1704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5314950"/>
            <a:ext cx="292608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5314950"/>
            <a:ext cx="2103120" cy="285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929751" y="5366825"/>
            <a:ext cx="161290" cy="196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Arial MT"/>
                <a:cs typeface="Arial MT"/>
              </a:defRPr>
            </a:lvl1pPr>
          </a:lstStyle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9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isfandyar.inayat@tcf.org.pk" TargetMode="External"/><Relationship Id="rId4" Type="http://schemas.openxmlformats.org/officeDocument/2006/relationships/hyperlink" Target="http://www.tcf.org.pk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715000"/>
            <a:chOff x="0" y="0"/>
            <a:chExt cx="9144000" cy="5715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35024" y="0"/>
              <a:ext cx="7808975" cy="5714998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4869180" cy="5715000"/>
            </a:xfrm>
            <a:custGeom>
              <a:avLst/>
              <a:gdLst/>
              <a:ahLst/>
              <a:cxnLst/>
              <a:rect l="l" t="t" r="r" b="b"/>
              <a:pathLst>
                <a:path w="4869180" h="5715000">
                  <a:moveTo>
                    <a:pt x="3540656" y="0"/>
                  </a:moveTo>
                  <a:lnTo>
                    <a:pt x="0" y="0"/>
                  </a:lnTo>
                  <a:lnTo>
                    <a:pt x="0" y="5714997"/>
                  </a:lnTo>
                  <a:lnTo>
                    <a:pt x="4868839" y="5714997"/>
                  </a:lnTo>
                  <a:lnTo>
                    <a:pt x="3540656" y="0"/>
                  </a:lnTo>
                  <a:close/>
                </a:path>
              </a:pathLst>
            </a:custGeom>
            <a:solidFill>
              <a:srgbClr val="000000">
                <a:alpha val="745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55" y="0"/>
              <a:ext cx="4563745" cy="5715000"/>
            </a:xfrm>
            <a:custGeom>
              <a:avLst/>
              <a:gdLst/>
              <a:ahLst/>
              <a:cxnLst/>
              <a:rect l="l" t="t" r="r" b="b"/>
              <a:pathLst>
                <a:path w="4563745" h="5715000">
                  <a:moveTo>
                    <a:pt x="3374302" y="0"/>
                  </a:moveTo>
                  <a:lnTo>
                    <a:pt x="8308" y="0"/>
                  </a:lnTo>
                  <a:lnTo>
                    <a:pt x="0" y="5714997"/>
                  </a:lnTo>
                  <a:lnTo>
                    <a:pt x="4563294" y="5714997"/>
                  </a:lnTo>
                  <a:lnTo>
                    <a:pt x="337430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7868" y="557783"/>
              <a:ext cx="2577084" cy="100431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83540" y="4566277"/>
            <a:ext cx="3550285" cy="979169"/>
          </a:xfrm>
          <a:prstGeom prst="rect">
            <a:avLst/>
          </a:prstGeom>
        </p:spPr>
        <p:txBody>
          <a:bodyPr vert="horz" wrap="square" lIns="0" tIns="514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1000" spc="-5" dirty="0">
                <a:solidFill>
                  <a:srgbClr val="585858"/>
                </a:solidFill>
                <a:latin typeface="Tahoma"/>
                <a:cs typeface="Tahoma"/>
              </a:rPr>
              <a:t>Head Office: Plot No. </a:t>
            </a:r>
            <a:r>
              <a:rPr sz="1000" spc="-10" dirty="0">
                <a:solidFill>
                  <a:srgbClr val="585858"/>
                </a:solidFill>
                <a:latin typeface="Tahoma"/>
                <a:cs typeface="Tahoma"/>
              </a:rPr>
              <a:t>20,</a:t>
            </a:r>
            <a:r>
              <a:rPr sz="1000" spc="2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Tahoma"/>
                <a:cs typeface="Tahoma"/>
              </a:rPr>
              <a:t>Sector</a:t>
            </a:r>
            <a:r>
              <a:rPr sz="1000" spc="1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Tahoma"/>
                <a:cs typeface="Tahoma"/>
              </a:rPr>
              <a:t>–</a:t>
            </a:r>
            <a:r>
              <a:rPr sz="100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Tahoma"/>
                <a:cs typeface="Tahoma"/>
              </a:rPr>
              <a:t>14,</a:t>
            </a:r>
            <a:r>
              <a:rPr sz="1000" spc="33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Tahoma"/>
                <a:cs typeface="Tahoma"/>
              </a:rPr>
              <a:t>Korangi Industrial</a:t>
            </a:r>
            <a:r>
              <a:rPr sz="1000" spc="2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Tahoma"/>
                <a:cs typeface="Tahoma"/>
              </a:rPr>
              <a:t>Area,</a:t>
            </a:r>
            <a:endParaRPr sz="1000" dirty="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1000" spc="-5" dirty="0">
                <a:solidFill>
                  <a:srgbClr val="585858"/>
                </a:solidFill>
                <a:latin typeface="Tahoma"/>
                <a:cs typeface="Tahoma"/>
              </a:rPr>
              <a:t>Karachi</a:t>
            </a:r>
            <a:r>
              <a:rPr sz="1000" spc="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Tahoma"/>
                <a:cs typeface="Tahoma"/>
              </a:rPr>
              <a:t>|</a:t>
            </a:r>
            <a:r>
              <a:rPr sz="100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Tahoma"/>
                <a:cs typeface="Tahoma"/>
              </a:rPr>
              <a:t>UAN</a:t>
            </a:r>
            <a:r>
              <a:rPr sz="100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Tahoma"/>
                <a:cs typeface="Tahoma"/>
              </a:rPr>
              <a:t>No.:</a:t>
            </a:r>
            <a:r>
              <a:rPr sz="1000" spc="-1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Tahoma"/>
                <a:cs typeface="Tahoma"/>
              </a:rPr>
              <a:t>+92-21-111-823-823</a:t>
            </a:r>
            <a:endParaRPr sz="1000" dirty="0">
              <a:latin typeface="Tahoma"/>
              <a:cs typeface="Tahoma"/>
            </a:endParaRPr>
          </a:p>
          <a:p>
            <a:pPr marL="12700" marR="20320">
              <a:lnSpc>
                <a:spcPct val="125000"/>
              </a:lnSpc>
            </a:pPr>
            <a:r>
              <a:rPr sz="1000" spc="-5" dirty="0">
                <a:solidFill>
                  <a:srgbClr val="585858"/>
                </a:solidFill>
                <a:latin typeface="Tahoma"/>
                <a:cs typeface="Tahoma"/>
              </a:rPr>
              <a:t>Website: </a:t>
            </a:r>
            <a:r>
              <a:rPr sz="1000" u="sng" spc="-5" dirty="0">
                <a:solidFill>
                  <a:srgbClr val="1154CC"/>
                </a:solidFill>
                <a:uFill>
                  <a:solidFill>
                    <a:srgbClr val="1154CC"/>
                  </a:solidFill>
                </a:uFill>
                <a:latin typeface="Tahoma"/>
                <a:cs typeface="Tahoma"/>
                <a:hlinkClick r:id="rId4"/>
              </a:rPr>
              <a:t>www.tcf.org.pk</a:t>
            </a:r>
            <a:r>
              <a:rPr sz="1000" spc="-5" dirty="0">
                <a:solidFill>
                  <a:srgbClr val="1154CC"/>
                </a:solidFill>
                <a:latin typeface="Tahoma"/>
                <a:cs typeface="Tahoma"/>
              </a:rPr>
              <a:t>  </a:t>
            </a:r>
            <a:r>
              <a:rPr sz="1000" spc="-5" dirty="0">
                <a:solidFill>
                  <a:srgbClr val="585858"/>
                </a:solidFill>
                <a:latin typeface="Tahoma"/>
                <a:cs typeface="Tahoma"/>
              </a:rPr>
              <a:t>I</a:t>
            </a:r>
            <a:r>
              <a:rPr sz="1000" spc="3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Tahoma"/>
                <a:cs typeface="Tahoma"/>
              </a:rPr>
              <a:t>Email:</a:t>
            </a:r>
            <a:r>
              <a:rPr sz="1000" spc="-1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000" u="sng" spc="-5" dirty="0">
                <a:solidFill>
                  <a:srgbClr val="FF0000"/>
                </a:solidFill>
                <a:uFill>
                  <a:solidFill>
                    <a:srgbClr val="1154CC"/>
                  </a:solidFill>
                </a:uFill>
                <a:latin typeface="Tahoma"/>
                <a:cs typeface="Tahoma"/>
                <a:hlinkClick r:id="rId5"/>
              </a:rPr>
              <a:t>isfandyar.inayat@tcf.org.pk </a:t>
            </a:r>
            <a:r>
              <a:rPr sz="1000" spc="-300" dirty="0">
                <a:solidFill>
                  <a:srgbClr val="FF0000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Tahoma"/>
                <a:cs typeface="Tahoma"/>
              </a:rPr>
              <a:t>Pakistan</a:t>
            </a:r>
            <a:r>
              <a:rPr sz="1000" spc="1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Tahoma"/>
                <a:cs typeface="Tahoma"/>
              </a:rPr>
              <a:t>Registered</a:t>
            </a:r>
            <a:r>
              <a:rPr sz="1000" spc="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Tahoma"/>
                <a:cs typeface="Tahoma"/>
              </a:rPr>
              <a:t>Charity</a:t>
            </a:r>
            <a:r>
              <a:rPr sz="1000" spc="1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Tahoma"/>
                <a:cs typeface="Tahoma"/>
              </a:rPr>
              <a:t>No.</a:t>
            </a:r>
            <a:r>
              <a:rPr sz="100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Tahoma"/>
                <a:cs typeface="Tahoma"/>
              </a:rPr>
              <a:t>0037144</a:t>
            </a:r>
            <a:r>
              <a:rPr sz="1000" spc="7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Tahoma"/>
                <a:cs typeface="Tahoma"/>
              </a:rPr>
              <a:t>|</a:t>
            </a:r>
            <a:r>
              <a:rPr sz="1000" spc="1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000" spc="-5" dirty="0">
                <a:solidFill>
                  <a:srgbClr val="585858"/>
                </a:solidFill>
                <a:latin typeface="Tahoma"/>
                <a:cs typeface="Tahoma"/>
              </a:rPr>
              <a:t>Company</a:t>
            </a:r>
            <a:r>
              <a:rPr sz="1000" spc="5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Tahoma"/>
                <a:cs typeface="Tahoma"/>
              </a:rPr>
              <a:t>No.</a:t>
            </a:r>
            <a:r>
              <a:rPr sz="100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000" spc="-25" dirty="0">
                <a:solidFill>
                  <a:srgbClr val="585858"/>
                </a:solidFill>
                <a:latin typeface="Tahoma"/>
                <a:cs typeface="Tahoma"/>
              </a:rPr>
              <a:t>K- </a:t>
            </a:r>
            <a:r>
              <a:rPr sz="1000" spc="-20" dirty="0">
                <a:solidFill>
                  <a:srgbClr val="585858"/>
                </a:solidFill>
                <a:latin typeface="Tahoma"/>
                <a:cs typeface="Tahoma"/>
              </a:rPr>
              <a:t> </a:t>
            </a:r>
            <a:r>
              <a:rPr sz="1000" spc="-10" dirty="0">
                <a:solidFill>
                  <a:srgbClr val="585858"/>
                </a:solidFill>
                <a:latin typeface="Tahoma"/>
                <a:cs typeface="Tahoma"/>
              </a:rPr>
              <a:t>06597</a:t>
            </a:r>
            <a:endParaRPr sz="1000" dirty="0">
              <a:latin typeface="Tahoma"/>
              <a:cs typeface="Tahom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96062" y="2289810"/>
            <a:ext cx="2808605" cy="909955"/>
          </a:xfrm>
          <a:custGeom>
            <a:avLst/>
            <a:gdLst/>
            <a:ahLst/>
            <a:cxnLst/>
            <a:rect l="l" t="t" r="r" b="b"/>
            <a:pathLst>
              <a:path w="2808604" h="909955">
                <a:moveTo>
                  <a:pt x="0" y="0"/>
                </a:moveTo>
                <a:lnTo>
                  <a:pt x="2808224" y="0"/>
                </a:lnTo>
              </a:path>
              <a:path w="2808604" h="909955">
                <a:moveTo>
                  <a:pt x="0" y="909827"/>
                </a:moveTo>
                <a:lnTo>
                  <a:pt x="2808224" y="909827"/>
                </a:lnTo>
              </a:path>
            </a:pathLst>
          </a:custGeom>
          <a:ln w="25908">
            <a:solidFill>
              <a:srgbClr val="8BC14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471995" y="2368768"/>
            <a:ext cx="2856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School </a:t>
            </a:r>
          </a:p>
          <a:p>
            <a:pPr algn="ctr"/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Support Proposal 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381000" y="1714500"/>
            <a:ext cx="3288924" cy="3534301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algn="just"/>
            <a:r>
              <a:rPr lang="en-US" sz="1200" dirty="0">
                <a:latin typeface="Tahoma"/>
                <a:ea typeface="+mn-lt"/>
                <a:cs typeface="+mn-lt"/>
              </a:rPr>
              <a:t>The Citizens  Foundation (TCF) is a movement to provide high quality schooling to the least privileged children in Pakistan.</a:t>
            </a:r>
            <a:endParaRPr lang="en-US" dirty="0">
              <a:latin typeface="Tahoma"/>
              <a:ea typeface="Tahoma"/>
              <a:cs typeface="Tahoma"/>
            </a:endParaRPr>
          </a:p>
          <a:p>
            <a:pPr algn="just"/>
            <a:endParaRPr lang="en-US" dirty="0">
              <a:latin typeface="Tahoma"/>
              <a:ea typeface="Tahoma"/>
              <a:cs typeface="Tahoma"/>
            </a:endParaRPr>
          </a:p>
          <a:p>
            <a:pPr algn="just"/>
            <a:r>
              <a:rPr lang="en-US" sz="1200" dirty="0">
                <a:latin typeface="Tahoma"/>
                <a:ea typeface="+mn-lt"/>
                <a:cs typeface="+mn-lt"/>
              </a:rPr>
              <a:t> TCF runs over </a:t>
            </a:r>
            <a:r>
              <a:rPr lang="en-US" sz="1200" dirty="0" smtClean="0">
                <a:latin typeface="Tahoma"/>
                <a:ea typeface="+mn-lt"/>
                <a:cs typeface="+mn-lt"/>
              </a:rPr>
              <a:t>1,921 </a:t>
            </a:r>
            <a:r>
              <a:rPr lang="en-US" sz="1200" dirty="0">
                <a:latin typeface="Tahoma"/>
                <a:ea typeface="+mn-lt"/>
                <a:cs typeface="+mn-lt"/>
              </a:rPr>
              <a:t>school units that enroll </a:t>
            </a:r>
            <a:r>
              <a:rPr lang="en-US" sz="1200" dirty="0" smtClean="0">
                <a:latin typeface="Tahoma"/>
                <a:ea typeface="+mn-lt"/>
                <a:cs typeface="+mn-lt"/>
              </a:rPr>
              <a:t>286,000 </a:t>
            </a:r>
            <a:r>
              <a:rPr lang="en-US" sz="1200" dirty="0">
                <a:latin typeface="Tahoma"/>
                <a:ea typeface="+mn-lt"/>
                <a:cs typeface="+mn-lt"/>
              </a:rPr>
              <a:t>students. The Economist has called TCF "perhaps the largest network of independently run schools in  the world." TCF may also be the largest private employer of women in Pakistan – in response to parental demand, we hire only women as faculty in our schools.</a:t>
            </a:r>
            <a:endParaRPr lang="en-US" dirty="0">
              <a:latin typeface="Tahoma"/>
              <a:ea typeface="Tahoma"/>
              <a:cs typeface="Tahoma"/>
            </a:endParaRPr>
          </a:p>
          <a:p>
            <a:pPr algn="just"/>
            <a:endParaRPr lang="en-US" dirty="0">
              <a:latin typeface="Tahoma"/>
              <a:ea typeface="Tahoma"/>
              <a:cs typeface="Tahoma"/>
            </a:endParaRPr>
          </a:p>
          <a:p>
            <a:pPr algn="just"/>
            <a:r>
              <a:rPr lang="en-US" sz="1200" dirty="0">
                <a:latin typeface="Tahoma"/>
                <a:ea typeface="+mn-lt"/>
                <a:cs typeface="+mn-lt"/>
              </a:rPr>
              <a:t>We leverage what we have learned through our own schooling system by providing direct operational support, advice, and books and training to government and low-fee private schools across Pakistan.</a:t>
            </a:r>
            <a:endParaRPr lang="en-US" dirty="0">
              <a:latin typeface="Tahoma"/>
            </a:endParaRPr>
          </a:p>
          <a:p>
            <a:pPr marL="12700" marR="18415">
              <a:spcBef>
                <a:spcPts val="100"/>
              </a:spcBef>
            </a:pPr>
            <a:endParaRPr lang="en-US" sz="1200" dirty="0">
              <a:solidFill>
                <a:srgbClr val="FFFFFF"/>
              </a:solidFill>
              <a:latin typeface="Tahoma"/>
              <a:ea typeface="Tahoma"/>
              <a:cs typeface="Tahoma"/>
            </a:endParaRPr>
          </a:p>
        </p:txBody>
      </p:sp>
      <p:sp>
        <p:nvSpPr>
          <p:cNvPr id="5" name="object 4"/>
          <p:cNvSpPr txBox="1">
            <a:spLocks/>
          </p:cNvSpPr>
          <p:nvPr/>
        </p:nvSpPr>
        <p:spPr>
          <a:xfrm>
            <a:off x="375834" y="723900"/>
            <a:ext cx="2515235" cy="38279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5"/>
              </a:spcBef>
            </a:pPr>
            <a:r>
              <a:rPr lang="en-US" sz="2400" kern="0" dirty="0" smtClean="0">
                <a:solidFill>
                  <a:sysClr val="windowText" lastClr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About TCF</a:t>
            </a:r>
            <a:endParaRPr lang="en-US" sz="2400" kern="0" dirty="0">
              <a:solidFill>
                <a:sysClr val="windowText" lastClr="0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1347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8760460" cy="5715000"/>
            <a:chOff x="0" y="0"/>
            <a:chExt cx="8760460" cy="571500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8760460" cy="5715000"/>
            </a:xfrm>
            <a:custGeom>
              <a:avLst/>
              <a:gdLst/>
              <a:ahLst/>
              <a:cxnLst/>
              <a:rect l="l" t="t" r="r" b="b"/>
              <a:pathLst>
                <a:path w="8760460" h="5715000">
                  <a:moveTo>
                    <a:pt x="7292581" y="0"/>
                  </a:moveTo>
                  <a:lnTo>
                    <a:pt x="0" y="0"/>
                  </a:lnTo>
                  <a:lnTo>
                    <a:pt x="0" y="5714997"/>
                  </a:lnTo>
                  <a:lnTo>
                    <a:pt x="8759869" y="5714997"/>
                  </a:lnTo>
                  <a:lnTo>
                    <a:pt x="7292581" y="0"/>
                  </a:lnTo>
                  <a:close/>
                </a:path>
              </a:pathLst>
            </a:custGeom>
            <a:solidFill>
              <a:srgbClr val="000000">
                <a:alpha val="7450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0"/>
              <a:ext cx="8531860" cy="5715000"/>
            </a:xfrm>
            <a:custGeom>
              <a:avLst/>
              <a:gdLst/>
              <a:ahLst/>
              <a:cxnLst/>
              <a:rect l="l" t="t" r="r" b="b"/>
              <a:pathLst>
                <a:path w="8531860" h="5715000">
                  <a:moveTo>
                    <a:pt x="7102316" y="0"/>
                  </a:moveTo>
                  <a:lnTo>
                    <a:pt x="0" y="0"/>
                  </a:lnTo>
                  <a:lnTo>
                    <a:pt x="0" y="5714997"/>
                  </a:lnTo>
                  <a:lnTo>
                    <a:pt x="8531350" y="5714997"/>
                  </a:lnTo>
                  <a:lnTo>
                    <a:pt x="71023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8340" y="479297"/>
            <a:ext cx="51231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OPERATIONAL</a:t>
            </a:r>
            <a:r>
              <a:rPr spc="-25" dirty="0"/>
              <a:t> </a:t>
            </a:r>
            <a:r>
              <a:rPr spc="-15" dirty="0"/>
              <a:t>SUPPORT</a:t>
            </a:r>
            <a:r>
              <a:rPr spc="-10" dirty="0"/>
              <a:t> </a:t>
            </a:r>
            <a:r>
              <a:rPr spc="-5" dirty="0"/>
              <a:t>REQUESTED</a:t>
            </a: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765149" y="968119"/>
            <a:ext cx="6449060" cy="763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10000"/>
              </a:lnSpc>
              <a:spcBef>
                <a:spcPts val="100"/>
              </a:spcBef>
            </a:pPr>
            <a:r>
              <a:rPr sz="1100" dirty="0">
                <a:latin typeface="Tahoma"/>
                <a:cs typeface="Tahoma"/>
              </a:rPr>
              <a:t>For </a:t>
            </a:r>
            <a:r>
              <a:rPr sz="1100" spc="-5" dirty="0" smtClean="0">
                <a:latin typeface="Tahoma"/>
                <a:cs typeface="Tahoma"/>
              </a:rPr>
              <a:t>the </a:t>
            </a:r>
            <a:r>
              <a:rPr sz="1100" dirty="0">
                <a:latin typeface="Tahoma"/>
                <a:cs typeface="Tahoma"/>
              </a:rPr>
              <a:t>academic </a:t>
            </a:r>
            <a:r>
              <a:rPr sz="1100" spc="-5" dirty="0">
                <a:latin typeface="Tahoma"/>
                <a:cs typeface="Tahoma"/>
              </a:rPr>
              <a:t>year [</a:t>
            </a:r>
            <a:r>
              <a:rPr sz="1100" spc="-5" dirty="0" smtClean="0">
                <a:latin typeface="Tahoma"/>
                <a:cs typeface="Tahoma"/>
              </a:rPr>
              <a:t>202</a:t>
            </a:r>
            <a:r>
              <a:rPr lang="en-US" sz="1100" spc="-5" dirty="0">
                <a:latin typeface="Tahoma"/>
                <a:cs typeface="Tahoma"/>
              </a:rPr>
              <a:t>4</a:t>
            </a:r>
            <a:r>
              <a:rPr sz="1100" spc="-5" dirty="0" smtClean="0">
                <a:latin typeface="Tahoma"/>
                <a:cs typeface="Tahoma"/>
              </a:rPr>
              <a:t>-2</a:t>
            </a:r>
            <a:r>
              <a:rPr lang="en-US" sz="1100" spc="-5" dirty="0">
                <a:latin typeface="Tahoma"/>
                <a:cs typeface="Tahoma"/>
              </a:rPr>
              <a:t>5</a:t>
            </a:r>
            <a:r>
              <a:rPr sz="1100" spc="-5" dirty="0" smtClean="0">
                <a:latin typeface="Tahoma"/>
                <a:cs typeface="Tahoma"/>
              </a:rPr>
              <a:t>], </a:t>
            </a:r>
            <a:r>
              <a:rPr sz="1100" dirty="0">
                <a:latin typeface="Tahoma"/>
                <a:cs typeface="Tahoma"/>
              </a:rPr>
              <a:t>annual </a:t>
            </a:r>
            <a:r>
              <a:rPr sz="1100" spc="-5" dirty="0">
                <a:latin typeface="Tahoma"/>
                <a:cs typeface="Tahoma"/>
              </a:rPr>
              <a:t>operational </a:t>
            </a:r>
            <a:r>
              <a:rPr sz="1100" dirty="0">
                <a:latin typeface="Tahoma"/>
                <a:cs typeface="Tahoma"/>
              </a:rPr>
              <a:t>cost of </a:t>
            </a:r>
            <a:r>
              <a:rPr lang="en-US" sz="1100" dirty="0" smtClean="0">
                <a:latin typeface="Tahoma"/>
                <a:cs typeface="Tahoma"/>
              </a:rPr>
              <a:t>supporting one TCF school is </a:t>
            </a:r>
            <a:r>
              <a:rPr sz="1100" spc="-5" dirty="0" smtClean="0">
                <a:latin typeface="Tahoma"/>
                <a:cs typeface="Tahoma"/>
              </a:rPr>
              <a:t>estimated </a:t>
            </a:r>
            <a:r>
              <a:rPr sz="1100" dirty="0">
                <a:latin typeface="Tahoma"/>
                <a:cs typeface="Tahoma"/>
              </a:rPr>
              <a:t>to be </a:t>
            </a:r>
            <a:r>
              <a:rPr sz="1100" spc="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PKR </a:t>
            </a:r>
            <a:r>
              <a:rPr lang="en-US" sz="1100" dirty="0" smtClean="0">
                <a:latin typeface="Tahoma"/>
                <a:cs typeface="Tahoma"/>
              </a:rPr>
              <a:t>6,500,000</a:t>
            </a:r>
            <a:r>
              <a:rPr sz="1100" spc="-5" dirty="0" smtClean="0">
                <a:latin typeface="Tahoma"/>
                <a:cs typeface="Tahoma"/>
              </a:rPr>
              <a:t>. </a:t>
            </a:r>
            <a:r>
              <a:rPr sz="1100" dirty="0">
                <a:latin typeface="Tahoma"/>
                <a:cs typeface="Tahoma"/>
              </a:rPr>
              <a:t>All TCF </a:t>
            </a:r>
            <a:r>
              <a:rPr sz="1100" spc="-5" dirty="0">
                <a:latin typeface="Tahoma"/>
                <a:cs typeface="Tahoma"/>
              </a:rPr>
              <a:t>Schools have </a:t>
            </a:r>
            <a:r>
              <a:rPr sz="1100" dirty="0">
                <a:latin typeface="Tahoma"/>
                <a:cs typeface="Tahoma"/>
              </a:rPr>
              <a:t>a </a:t>
            </a:r>
            <a:r>
              <a:rPr sz="1100" spc="-5" dirty="0">
                <a:latin typeface="Tahoma"/>
                <a:cs typeface="Tahoma"/>
              </a:rPr>
              <a:t>pay-as-you-can-afford system, where families </a:t>
            </a:r>
            <a:r>
              <a:rPr sz="1100" dirty="0">
                <a:latin typeface="Tahoma"/>
                <a:cs typeface="Tahoma"/>
              </a:rPr>
              <a:t> </a:t>
            </a:r>
            <a:r>
              <a:rPr sz="1100" spc="-5" dirty="0">
                <a:latin typeface="Tahoma"/>
                <a:cs typeface="Tahoma"/>
              </a:rPr>
              <a:t>are</a:t>
            </a:r>
            <a:r>
              <a:rPr sz="1100" spc="60" dirty="0">
                <a:latin typeface="Tahoma"/>
                <a:cs typeface="Tahoma"/>
              </a:rPr>
              <a:t> </a:t>
            </a:r>
            <a:r>
              <a:rPr sz="1100" spc="-5" dirty="0">
                <a:latin typeface="Tahoma"/>
                <a:cs typeface="Tahoma"/>
              </a:rPr>
              <a:t>encouraged</a:t>
            </a:r>
            <a:r>
              <a:rPr sz="1100" spc="7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to</a:t>
            </a:r>
            <a:r>
              <a:rPr sz="1100" spc="65" dirty="0">
                <a:latin typeface="Tahoma"/>
                <a:cs typeface="Tahoma"/>
              </a:rPr>
              <a:t> </a:t>
            </a:r>
            <a:r>
              <a:rPr sz="1100" spc="-5" dirty="0">
                <a:latin typeface="Tahoma"/>
                <a:cs typeface="Tahoma"/>
              </a:rPr>
              <a:t>make</a:t>
            </a:r>
            <a:r>
              <a:rPr sz="1100" spc="8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a</a:t>
            </a:r>
            <a:r>
              <a:rPr sz="1100" spc="65" dirty="0">
                <a:latin typeface="Tahoma"/>
                <a:cs typeface="Tahoma"/>
              </a:rPr>
              <a:t> </a:t>
            </a:r>
            <a:r>
              <a:rPr sz="1100" spc="-5" dirty="0">
                <a:latin typeface="Tahoma"/>
                <a:cs typeface="Tahoma"/>
              </a:rPr>
              <a:t>nominal</a:t>
            </a:r>
            <a:r>
              <a:rPr sz="1100" spc="70" dirty="0">
                <a:latin typeface="Tahoma"/>
                <a:cs typeface="Tahoma"/>
              </a:rPr>
              <a:t> </a:t>
            </a:r>
            <a:r>
              <a:rPr sz="1100" spc="-5" dirty="0">
                <a:latin typeface="Tahoma"/>
                <a:cs typeface="Tahoma"/>
              </a:rPr>
              <a:t>contribution</a:t>
            </a:r>
            <a:r>
              <a:rPr sz="1100" spc="75" dirty="0">
                <a:latin typeface="Tahoma"/>
                <a:cs typeface="Tahoma"/>
              </a:rPr>
              <a:t> </a:t>
            </a:r>
            <a:r>
              <a:rPr sz="1100" spc="-5" dirty="0">
                <a:latin typeface="Tahoma"/>
                <a:cs typeface="Tahoma"/>
              </a:rPr>
              <a:t>towards</a:t>
            </a:r>
            <a:r>
              <a:rPr sz="1100" spc="65" dirty="0">
                <a:latin typeface="Tahoma"/>
                <a:cs typeface="Tahoma"/>
              </a:rPr>
              <a:t> </a:t>
            </a:r>
            <a:r>
              <a:rPr sz="1100" spc="-5" dirty="0">
                <a:latin typeface="Tahoma"/>
                <a:cs typeface="Tahoma"/>
              </a:rPr>
              <a:t>the</a:t>
            </a:r>
            <a:r>
              <a:rPr sz="1100" spc="65" dirty="0">
                <a:latin typeface="Tahoma"/>
                <a:cs typeface="Tahoma"/>
              </a:rPr>
              <a:t> </a:t>
            </a:r>
            <a:r>
              <a:rPr sz="1100" spc="-5" dirty="0">
                <a:latin typeface="Tahoma"/>
                <a:cs typeface="Tahoma"/>
              </a:rPr>
              <a:t>fee</a:t>
            </a:r>
            <a:r>
              <a:rPr sz="1100" spc="6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based</a:t>
            </a:r>
            <a:r>
              <a:rPr sz="1100" spc="7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on</a:t>
            </a:r>
            <a:r>
              <a:rPr sz="1100" spc="55" dirty="0">
                <a:latin typeface="Tahoma"/>
                <a:cs typeface="Tahoma"/>
              </a:rPr>
              <a:t> </a:t>
            </a:r>
            <a:r>
              <a:rPr sz="1100" spc="-5" dirty="0">
                <a:latin typeface="Tahoma"/>
                <a:cs typeface="Tahoma"/>
              </a:rPr>
              <a:t>their</a:t>
            </a:r>
            <a:r>
              <a:rPr sz="1100" spc="65" dirty="0">
                <a:latin typeface="Tahoma"/>
                <a:cs typeface="Tahoma"/>
              </a:rPr>
              <a:t> </a:t>
            </a:r>
            <a:r>
              <a:rPr sz="1100" spc="-5" dirty="0">
                <a:latin typeface="Tahoma"/>
                <a:cs typeface="Tahoma"/>
              </a:rPr>
              <a:t>means</a:t>
            </a:r>
            <a:r>
              <a:rPr sz="1100" spc="7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–</a:t>
            </a:r>
            <a:r>
              <a:rPr sz="1100" spc="65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often</a:t>
            </a:r>
            <a:r>
              <a:rPr sz="1100" spc="65" dirty="0">
                <a:latin typeface="Tahoma"/>
                <a:cs typeface="Tahoma"/>
              </a:rPr>
              <a:t> </a:t>
            </a:r>
            <a:r>
              <a:rPr sz="1100" spc="-5" dirty="0">
                <a:latin typeface="Tahoma"/>
                <a:cs typeface="Tahoma"/>
              </a:rPr>
              <a:t>as</a:t>
            </a:r>
            <a:r>
              <a:rPr sz="1100" spc="65" dirty="0">
                <a:latin typeface="Tahoma"/>
                <a:cs typeface="Tahoma"/>
              </a:rPr>
              <a:t> </a:t>
            </a:r>
            <a:r>
              <a:rPr sz="1100" spc="-10" dirty="0">
                <a:latin typeface="Tahoma"/>
                <a:cs typeface="Tahoma"/>
              </a:rPr>
              <a:t>little </a:t>
            </a:r>
            <a:r>
              <a:rPr sz="1100" spc="-330" dirty="0">
                <a:latin typeface="Tahoma"/>
                <a:cs typeface="Tahoma"/>
              </a:rPr>
              <a:t> </a:t>
            </a:r>
            <a:r>
              <a:rPr sz="1100" spc="-5" dirty="0">
                <a:latin typeface="Tahoma"/>
                <a:cs typeface="Tahoma"/>
              </a:rPr>
              <a:t>as</a:t>
            </a:r>
            <a:r>
              <a:rPr sz="1100" dirty="0">
                <a:latin typeface="Tahoma"/>
                <a:cs typeface="Tahoma"/>
              </a:rPr>
              <a:t> PKR </a:t>
            </a:r>
            <a:r>
              <a:rPr sz="1100" spc="-5" dirty="0">
                <a:latin typeface="Tahoma"/>
                <a:cs typeface="Tahoma"/>
              </a:rPr>
              <a:t>10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.</a:t>
            </a:r>
            <a:r>
              <a:rPr sz="1100" spc="10" dirty="0">
                <a:latin typeface="Tahoma"/>
                <a:cs typeface="Tahoma"/>
              </a:rPr>
              <a:t> </a:t>
            </a:r>
            <a:r>
              <a:rPr sz="1100" dirty="0">
                <a:latin typeface="Tahoma"/>
                <a:cs typeface="Tahoma"/>
              </a:rPr>
              <a:t>The</a:t>
            </a:r>
            <a:r>
              <a:rPr sz="1100" spc="-20" dirty="0">
                <a:latin typeface="Tahoma"/>
                <a:cs typeface="Tahoma"/>
              </a:rPr>
              <a:t> </a:t>
            </a:r>
            <a:r>
              <a:rPr sz="1100" spc="-5" dirty="0">
                <a:latin typeface="Tahoma"/>
                <a:cs typeface="Tahoma"/>
              </a:rPr>
              <a:t>shortfall</a:t>
            </a:r>
            <a:r>
              <a:rPr sz="1100" spc="-10" dirty="0">
                <a:latin typeface="Tahoma"/>
                <a:cs typeface="Tahoma"/>
              </a:rPr>
              <a:t> </a:t>
            </a:r>
            <a:r>
              <a:rPr sz="1100" spc="-5" dirty="0">
                <a:latin typeface="Tahoma"/>
                <a:cs typeface="Tahoma"/>
              </a:rPr>
              <a:t>is</a:t>
            </a:r>
            <a:r>
              <a:rPr sz="1100" spc="5" dirty="0">
                <a:latin typeface="Tahoma"/>
                <a:cs typeface="Tahoma"/>
              </a:rPr>
              <a:t> </a:t>
            </a:r>
            <a:r>
              <a:rPr sz="1100" spc="-5" dirty="0">
                <a:latin typeface="Tahoma"/>
                <a:cs typeface="Tahoma"/>
              </a:rPr>
              <a:t>funded</a:t>
            </a:r>
            <a:r>
              <a:rPr sz="1100" dirty="0">
                <a:latin typeface="Tahoma"/>
                <a:cs typeface="Tahoma"/>
              </a:rPr>
              <a:t> by</a:t>
            </a:r>
            <a:r>
              <a:rPr sz="1100" spc="5" dirty="0">
                <a:latin typeface="Tahoma"/>
                <a:cs typeface="Tahoma"/>
              </a:rPr>
              <a:t> </a:t>
            </a:r>
            <a:r>
              <a:rPr sz="1100" spc="-5" dirty="0">
                <a:latin typeface="Tahoma"/>
                <a:cs typeface="Tahoma"/>
              </a:rPr>
              <a:t>the well-wishers such</a:t>
            </a:r>
            <a:r>
              <a:rPr sz="1100" dirty="0">
                <a:latin typeface="Tahoma"/>
                <a:cs typeface="Tahoma"/>
              </a:rPr>
              <a:t> </a:t>
            </a:r>
            <a:r>
              <a:rPr sz="1100" spc="-5" dirty="0">
                <a:latin typeface="Tahoma"/>
                <a:cs typeface="Tahoma"/>
              </a:rPr>
              <a:t>as</a:t>
            </a:r>
            <a:r>
              <a:rPr sz="1100" dirty="0">
                <a:latin typeface="Tahoma"/>
                <a:cs typeface="Tahoma"/>
              </a:rPr>
              <a:t> </a:t>
            </a:r>
            <a:r>
              <a:rPr sz="1100" spc="-5" dirty="0">
                <a:latin typeface="Tahoma"/>
                <a:cs typeface="Tahoma"/>
              </a:rPr>
              <a:t>yourself.</a:t>
            </a:r>
            <a:endParaRPr sz="1100" dirty="0">
              <a:latin typeface="Tahoma"/>
              <a:cs typeface="Tahoma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5035279"/>
              </p:ext>
            </p:extLst>
          </p:nvPr>
        </p:nvGraphicFramePr>
        <p:xfrm>
          <a:off x="765149" y="2095500"/>
          <a:ext cx="6566382" cy="101041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429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67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39851">
                <a:tc gridSpan="2">
                  <a:txBody>
                    <a:bodyPr/>
                    <a:lstStyle/>
                    <a:p>
                      <a:pPr marL="100965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400" b="1" spc="-5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Funding</a:t>
                      </a:r>
                      <a:r>
                        <a:rPr sz="1400" b="1" spc="-75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sz="1400" b="1" spc="-5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Requirement</a:t>
                      </a:r>
                      <a:endParaRPr sz="14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0" marR="0" marT="749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0" marR="3810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59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 smtClean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Support Cost </a:t>
                      </a:r>
                    </a:p>
                  </a:txBody>
                  <a:tcPr marL="0" marR="0" marT="749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sz="1400" spc="-5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Fund</a:t>
                      </a:r>
                      <a:r>
                        <a:rPr sz="1400" spc="-1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sz="1400" spc="-5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Requested</a:t>
                      </a:r>
                      <a:r>
                        <a:rPr sz="1400" spc="5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sz="1400" spc="-5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(PKR)</a:t>
                      </a:r>
                      <a:endParaRPr sz="14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0" marR="0" marT="749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280">
                <a:tc>
                  <a:txBody>
                    <a:bodyPr/>
                    <a:lstStyle/>
                    <a:p>
                      <a:pPr marL="17145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lang="en-US" sz="14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School</a:t>
                      </a:r>
                      <a:endParaRPr sz="14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0" marR="0" marT="749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R="55880" algn="ctr">
                        <a:lnSpc>
                          <a:spcPct val="100000"/>
                        </a:lnSpc>
                        <a:spcBef>
                          <a:spcPts val="590"/>
                        </a:spcBef>
                      </a:pPr>
                      <a:r>
                        <a:rPr lang="en-US" sz="1400" dirty="0" smtClean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6,500,000</a:t>
                      </a:r>
                      <a:endParaRPr sz="1400" dirty="0"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0" marR="0" marT="7493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457641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outdoor, clothing, person&#10;&#10;Description automatically generated">
            <a:extLst>
              <a:ext uri="{FF2B5EF4-FFF2-40B4-BE49-F238E27FC236}">
                <a16:creationId xmlns:a16="http://schemas.microsoft.com/office/drawing/2014/main" id="{9B66A95F-949D-C344-B247-3D087DB98C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105" b="3183"/>
          <a:stretch/>
        </p:blipFill>
        <p:spPr>
          <a:xfrm>
            <a:off x="0" y="571500"/>
            <a:ext cx="9144000" cy="5143500"/>
          </a:xfrm>
          <a:prstGeom prst="rect">
            <a:avLst/>
          </a:prstGeom>
        </p:spPr>
      </p:pic>
      <p:sp>
        <p:nvSpPr>
          <p:cNvPr id="89" name="TextBox 88">
            <a:extLst>
              <a:ext uri="{FF2B5EF4-FFF2-40B4-BE49-F238E27FC236}">
                <a16:creationId xmlns:a16="http://schemas.microsoft.com/office/drawing/2014/main" id="{570A9B06-77F5-4F86-BD3C-4AE9694F5C44}"/>
              </a:ext>
            </a:extLst>
          </p:cNvPr>
          <p:cNvSpPr txBox="1"/>
          <p:nvPr/>
        </p:nvSpPr>
        <p:spPr>
          <a:xfrm>
            <a:off x="3162713" y="998108"/>
            <a:ext cx="1528496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3000" b="1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1,921</a:t>
            </a:r>
            <a:r>
              <a:rPr lang="en-GB" sz="3300" b="1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>
              <a:defRPr/>
            </a:pPr>
            <a:r>
              <a:rPr lang="en-GB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purpose-built</a:t>
            </a:r>
          </a:p>
          <a:p>
            <a:pPr>
              <a:defRPr/>
            </a:pPr>
            <a:r>
              <a:rPr lang="en-GB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school units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B4F6E717-9102-40A2-AF58-2E96416277C4}"/>
              </a:ext>
            </a:extLst>
          </p:cNvPr>
          <p:cNvSpPr txBox="1"/>
          <p:nvPr/>
        </p:nvSpPr>
        <p:spPr>
          <a:xfrm>
            <a:off x="5130719" y="1021190"/>
            <a:ext cx="20473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3000" b="1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286,000</a:t>
            </a:r>
          </a:p>
          <a:p>
            <a:pPr defTabSz="685800">
              <a:defRPr/>
            </a:pPr>
            <a:r>
              <a:rPr lang="en-GB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students from low</a:t>
            </a:r>
          </a:p>
          <a:p>
            <a:pPr defTabSz="685800">
              <a:defRPr/>
            </a:pPr>
            <a:r>
              <a:rPr lang="en-GB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income families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2DF89145-6027-4D47-92EB-DEA65006E832}"/>
              </a:ext>
            </a:extLst>
          </p:cNvPr>
          <p:cNvSpPr txBox="1"/>
          <p:nvPr/>
        </p:nvSpPr>
        <p:spPr>
          <a:xfrm>
            <a:off x="7226158" y="998107"/>
            <a:ext cx="16701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3000" b="1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14,000</a:t>
            </a:r>
          </a:p>
          <a:p>
            <a:pPr>
              <a:defRPr/>
            </a:pPr>
            <a:r>
              <a:rPr lang="en-GB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principals and</a:t>
            </a:r>
          </a:p>
          <a:p>
            <a:pPr>
              <a:defRPr/>
            </a:pPr>
            <a:r>
              <a:rPr lang="en-GB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teachers</a:t>
            </a: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536D2B77-D4F1-184F-951C-75B86513F680}"/>
              </a:ext>
            </a:extLst>
          </p:cNvPr>
          <p:cNvSpPr txBox="1"/>
          <p:nvPr/>
        </p:nvSpPr>
        <p:spPr>
          <a:xfrm>
            <a:off x="3162714" y="3899375"/>
            <a:ext cx="223640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3000" b="1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174,000</a:t>
            </a:r>
          </a:p>
          <a:p>
            <a:pPr defTabSz="685800">
              <a:defRPr/>
            </a:pPr>
            <a:r>
              <a:rPr lang="en-GB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Aagahi Literacy</a:t>
            </a:r>
          </a:p>
          <a:p>
            <a:pPr defTabSz="685800">
              <a:defRPr/>
            </a:pPr>
            <a:r>
              <a:rPr lang="en-GB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Programme beneficiaries </a:t>
            </a:r>
          </a:p>
          <a:p>
            <a:pPr defTabSz="685800">
              <a:defRPr/>
            </a:pPr>
            <a:r>
              <a:rPr lang="en-GB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 till date</a:t>
            </a:r>
          </a:p>
        </p:txBody>
      </p:sp>
      <p:sp>
        <p:nvSpPr>
          <p:cNvPr id="228" name="TextBox 227">
            <a:extLst>
              <a:ext uri="{FF2B5EF4-FFF2-40B4-BE49-F238E27FC236}">
                <a16:creationId xmlns:a16="http://schemas.microsoft.com/office/drawing/2014/main" id="{F909B027-276F-0344-A107-8035C23B1F67}"/>
              </a:ext>
            </a:extLst>
          </p:cNvPr>
          <p:cNvSpPr txBox="1"/>
          <p:nvPr/>
        </p:nvSpPr>
        <p:spPr>
          <a:xfrm>
            <a:off x="5352480" y="2471824"/>
            <a:ext cx="1969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3000" b="1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90%</a:t>
            </a:r>
          </a:p>
          <a:p>
            <a:pPr defTabSz="685800">
              <a:defRPr/>
            </a:pPr>
            <a:r>
              <a:rPr lang="en-GB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pass rate for</a:t>
            </a:r>
          </a:p>
          <a:p>
            <a:pPr defTabSz="685800">
              <a:defRPr/>
            </a:pPr>
            <a:r>
              <a:rPr lang="en-GB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matriculates</a:t>
            </a:r>
            <a:endParaRPr lang="en-IN" sz="1200" dirty="0">
              <a:solidFill>
                <a:prstClr val="white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C22A0B-8056-F44D-9362-F6EB7D899300}"/>
              </a:ext>
            </a:extLst>
          </p:cNvPr>
          <p:cNvSpPr txBox="1"/>
          <p:nvPr/>
        </p:nvSpPr>
        <p:spPr>
          <a:xfrm>
            <a:off x="3162714" y="2471824"/>
            <a:ext cx="196942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3000" b="1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57,000</a:t>
            </a:r>
          </a:p>
          <a:p>
            <a:pPr defTabSz="685800">
              <a:defRPr/>
            </a:pPr>
            <a:r>
              <a:rPr lang="en-GB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matriculates</a:t>
            </a:r>
          </a:p>
          <a:p>
            <a:pPr defTabSz="685800">
              <a:defRPr/>
            </a:pPr>
            <a:r>
              <a:rPr lang="en-GB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till date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3FE7EBA-164E-CC48-9FA0-F9A8956FED83}"/>
              </a:ext>
            </a:extLst>
          </p:cNvPr>
          <p:cNvSpPr txBox="1"/>
          <p:nvPr/>
        </p:nvSpPr>
        <p:spPr>
          <a:xfrm>
            <a:off x="7226159" y="2471823"/>
            <a:ext cx="1794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3000" b="1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83%</a:t>
            </a:r>
          </a:p>
          <a:p>
            <a:pPr defTabSz="685800">
              <a:defRPr/>
            </a:pPr>
            <a:r>
              <a:rPr lang="en-GB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student transition to</a:t>
            </a:r>
          </a:p>
          <a:p>
            <a:pPr defTabSz="685800">
              <a:defRPr/>
            </a:pPr>
            <a:r>
              <a:rPr lang="en-GB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Intermediate education</a:t>
            </a:r>
            <a:endParaRPr lang="en-IN" sz="1200" dirty="0">
              <a:solidFill>
                <a:prstClr val="white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235BA5-7128-2B46-ACA4-A9006A908A1C}"/>
              </a:ext>
            </a:extLst>
          </p:cNvPr>
          <p:cNvSpPr txBox="1"/>
          <p:nvPr/>
        </p:nvSpPr>
        <p:spPr>
          <a:xfrm>
            <a:off x="5218987" y="3899376"/>
            <a:ext cx="1959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3000" b="1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3,200</a:t>
            </a:r>
          </a:p>
          <a:p>
            <a:pPr defTabSz="685800">
              <a:defRPr/>
            </a:pPr>
            <a:r>
              <a:rPr lang="en-GB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Vocational Training</a:t>
            </a:r>
          </a:p>
          <a:p>
            <a:pPr defTabSz="685800">
              <a:defRPr/>
            </a:pPr>
            <a:r>
              <a:rPr lang="en-GB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Programme beneficiaries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A69B2E-36CE-784D-8FC2-8455987C44BE}"/>
              </a:ext>
            </a:extLst>
          </p:cNvPr>
          <p:cNvSpPr txBox="1"/>
          <p:nvPr/>
        </p:nvSpPr>
        <p:spPr>
          <a:xfrm>
            <a:off x="7259691" y="3899374"/>
            <a:ext cx="17605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GB" sz="3000" b="1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48,000</a:t>
            </a:r>
          </a:p>
          <a:p>
            <a:pPr defTabSz="685800">
              <a:defRPr/>
            </a:pPr>
            <a:r>
              <a:rPr lang="en-GB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Clean water project</a:t>
            </a:r>
          </a:p>
          <a:p>
            <a:pPr defTabSz="685800">
              <a:defRPr/>
            </a:pPr>
            <a:r>
              <a:rPr lang="en-GB" sz="1200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beneficiaries per day</a:t>
            </a:r>
          </a:p>
        </p:txBody>
      </p:sp>
      <p:sp>
        <p:nvSpPr>
          <p:cNvPr id="2" name="Rectangle 1"/>
          <p:cNvSpPr/>
          <p:nvPr/>
        </p:nvSpPr>
        <p:spPr>
          <a:xfrm>
            <a:off x="7502579" y="5217640"/>
            <a:ext cx="1697901" cy="2192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en-GB" sz="825" dirty="0">
                <a:solidFill>
                  <a:prstClr val="white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(Impact Numbers as of 2023-24)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-34935"/>
            <a:ext cx="457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IMPACT 2023-24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37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/>
      <p:bldP spid="90" grpId="0"/>
      <p:bldP spid="91" grpId="0"/>
      <p:bldP spid="226" grpId="0"/>
      <p:bldP spid="228" grpId="0"/>
      <p:bldP spid="12" grpId="0"/>
      <p:bldP spid="13" grpId="0"/>
      <p:bldP spid="14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uk-UA" smtClean="0"/>
              <a:pPr/>
              <a:t>5</a:t>
            </a:fld>
            <a:endParaRPr lang="uk-UA" dirty="0"/>
          </a:p>
        </p:txBody>
      </p:sp>
      <p:sp>
        <p:nvSpPr>
          <p:cNvPr id="10" name="TextBox 9"/>
          <p:cNvSpPr txBox="1"/>
          <p:nvPr/>
        </p:nvSpPr>
        <p:spPr>
          <a:xfrm>
            <a:off x="4038600" y="1638300"/>
            <a:ext cx="3581400" cy="29170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lnSpc>
                <a:spcPct val="110000"/>
              </a:lnSpc>
              <a:defRPr sz="1400" kern="0">
                <a:solidFill>
                  <a:srgbClr val="999999"/>
                </a:solidFill>
                <a:latin typeface="Tahoma"/>
                <a:ea typeface="Karla"/>
                <a:cs typeface="Tahoma"/>
              </a:defRPr>
            </a:lvl1pPr>
          </a:lstStyle>
          <a:p>
            <a:pPr algn="just"/>
            <a:r>
              <a:rPr lang="en-US" sz="1200" dirty="0">
                <a:solidFill>
                  <a:schemeClr val="tx1"/>
                </a:solidFill>
              </a:rPr>
              <a:t>TCF follows the '</a:t>
            </a:r>
            <a:r>
              <a:rPr lang="en-US" sz="1200" dirty="0" err="1">
                <a:solidFill>
                  <a:schemeClr val="tx1"/>
                </a:solidFill>
              </a:rPr>
              <a:t>Wakala</a:t>
            </a:r>
            <a:r>
              <a:rPr lang="en-US" sz="1200" dirty="0">
                <a:solidFill>
                  <a:schemeClr val="tx1"/>
                </a:solidFill>
              </a:rPr>
              <a:t>' model of Zakat where the parents of deserving students nominate TCF as a '</a:t>
            </a:r>
            <a:r>
              <a:rPr lang="en-US" sz="1200" dirty="0" err="1">
                <a:solidFill>
                  <a:schemeClr val="tx1"/>
                </a:solidFill>
              </a:rPr>
              <a:t>Wakil</a:t>
            </a:r>
            <a:r>
              <a:rPr lang="en-US" sz="1200" dirty="0">
                <a:solidFill>
                  <a:schemeClr val="tx1"/>
                </a:solidFill>
              </a:rPr>
              <a:t>' (agent) and authorize the organization to receive Zakat on their behalf, to be spent on their children's educational expense.</a:t>
            </a:r>
          </a:p>
          <a:p>
            <a:pPr algn="just"/>
            <a:r>
              <a:rPr lang="en-US" sz="1200" dirty="0">
                <a:solidFill>
                  <a:schemeClr val="tx1"/>
                </a:solidFill>
              </a:rPr>
              <a:t> </a:t>
            </a:r>
          </a:p>
          <a:p>
            <a:pPr algn="just"/>
            <a:r>
              <a:rPr lang="en-US" sz="1200" dirty="0">
                <a:solidFill>
                  <a:schemeClr val="tx1"/>
                </a:solidFill>
              </a:rPr>
              <a:t>All proceeds collected by TCF as Zakat are maintained in a separate Islamic banking account used specifically for this purpose. The funds are then utilized through the course of the year on certain pre-approved operational expenses. Every quarter, TCF’s Shariah advisor performs a thorough review of Zakat expenses to ensure that Zakat is being applied correctly.</a:t>
            </a:r>
          </a:p>
        </p:txBody>
      </p:sp>
      <p:sp>
        <p:nvSpPr>
          <p:cNvPr id="12" name="Google Shape;89;p15"/>
          <p:cNvSpPr txBox="1">
            <a:spLocks/>
          </p:cNvSpPr>
          <p:nvPr/>
        </p:nvSpPr>
        <p:spPr>
          <a:xfrm>
            <a:off x="609598" y="342900"/>
            <a:ext cx="5477258" cy="455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400" b="1" dirty="0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TCF’s SHARIAH CERTIFICATE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1584" y="876300"/>
            <a:ext cx="3352800" cy="4607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454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45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154C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E1CFA7CCC1D9A4388ECF0F2D653FF46" ma:contentTypeVersion="15" ma:contentTypeDescription="Create a new document." ma:contentTypeScope="" ma:versionID="fc5f20e5cd5e2a668d5f767dc416ef6d">
  <xsd:schema xmlns:xsd="http://www.w3.org/2001/XMLSchema" xmlns:xs="http://www.w3.org/2001/XMLSchema" xmlns:p="http://schemas.microsoft.com/office/2006/metadata/properties" xmlns:ns2="c88879c6-c3aa-48ed-8ea2-4e7244bb32e5" xmlns:ns3="f369a35d-2e67-4045-a561-5cb5354e0a91" targetNamespace="http://schemas.microsoft.com/office/2006/metadata/properties" ma:root="true" ma:fieldsID="1872c45c4adf6e097a6023ee9e6bb01d" ns2:_="" ns3:_="">
    <xsd:import namespace="c88879c6-c3aa-48ed-8ea2-4e7244bb32e5"/>
    <xsd:import namespace="f369a35d-2e67-4045-a561-5cb5354e0a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8879c6-c3aa-48ed-8ea2-4e7244bb3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d581ad6-50f2-4b6c-9215-c2d17a5bfc8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69a35d-2e67-4045-a561-5cb5354e0a91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78d326ff-1df9-41eb-ae88-3fe7d035e161}" ma:internalName="TaxCatchAll" ma:showField="CatchAllData" ma:web="f369a35d-2e67-4045-a561-5cb5354e0a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88879c6-c3aa-48ed-8ea2-4e7244bb32e5">
      <Terms xmlns="http://schemas.microsoft.com/office/infopath/2007/PartnerControls"/>
    </lcf76f155ced4ddcb4097134ff3c332f>
    <TaxCatchAll xmlns="f369a35d-2e67-4045-a561-5cb5354e0a91" xsi:nil="true"/>
  </documentManagement>
</p:properties>
</file>

<file path=customXml/itemProps1.xml><?xml version="1.0" encoding="utf-8"?>
<ds:datastoreItem xmlns:ds="http://schemas.openxmlformats.org/officeDocument/2006/customXml" ds:itemID="{089F6C62-FFA7-45DB-863F-724123079B35}"/>
</file>

<file path=customXml/itemProps2.xml><?xml version="1.0" encoding="utf-8"?>
<ds:datastoreItem xmlns:ds="http://schemas.openxmlformats.org/officeDocument/2006/customXml" ds:itemID="{8B99B4FB-F45D-4CC8-9296-58C62DAA804F}"/>
</file>

<file path=customXml/itemProps3.xml><?xml version="1.0" encoding="utf-8"?>
<ds:datastoreItem xmlns:ds="http://schemas.openxmlformats.org/officeDocument/2006/customXml" ds:itemID="{CCC05216-7F6C-4930-B6A1-E5234960105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316</Words>
  <Application>Microsoft Office PowerPoint</Application>
  <PresentationFormat>On-screen Show (16:10)</PresentationFormat>
  <Paragraphs>55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 MT</vt:lpstr>
      <vt:lpstr>Calibri</vt:lpstr>
      <vt:lpstr>Ebrima</vt:lpstr>
      <vt:lpstr>Karla</vt:lpstr>
      <vt:lpstr>Symbol</vt:lpstr>
      <vt:lpstr>Tahoma</vt:lpstr>
      <vt:lpstr>Office Theme</vt:lpstr>
      <vt:lpstr>PowerPoint Presentation</vt:lpstr>
      <vt:lpstr>PowerPoint Presentation</vt:lpstr>
      <vt:lpstr>OPERATIONAL SUPPORT REQUESTED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Ayesha Khatib</dc:creator>
  <cp:lastModifiedBy>Aneeqa Khan</cp:lastModifiedBy>
  <cp:revision>22</cp:revision>
  <dcterms:created xsi:type="dcterms:W3CDTF">2023-07-27T09:56:37Z</dcterms:created>
  <dcterms:modified xsi:type="dcterms:W3CDTF">2024-05-03T12:43:37Z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2021-03-15T00:00:00Z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2023-07-27T00:00:00Z</vt:filetime>
  </property>
  <property fmtid="{D5CDD505-2E9C-101B-9397-08002B2CF9AE}" pid="5" name="ContentTypeId">
    <vt:lpwstr>0x010100EE1CFA7CCC1D9A4388ECF0F2D653FF46</vt:lpwstr>
  </property>
</Properties>
</file>